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23" r:id="rId3"/>
    <p:sldId id="309" r:id="rId4"/>
    <p:sldId id="330" r:id="rId5"/>
    <p:sldId id="293" r:id="rId6"/>
    <p:sldId id="340" r:id="rId7"/>
    <p:sldId id="329" r:id="rId8"/>
    <p:sldId id="339" r:id="rId9"/>
    <p:sldId id="304" r:id="rId10"/>
    <p:sldId id="305" r:id="rId11"/>
    <p:sldId id="312" r:id="rId12"/>
    <p:sldId id="258" r:id="rId13"/>
    <p:sldId id="257" r:id="rId14"/>
    <p:sldId id="262" r:id="rId15"/>
    <p:sldId id="263" r:id="rId16"/>
    <p:sldId id="331" r:id="rId17"/>
    <p:sldId id="265" r:id="rId18"/>
    <p:sldId id="306" r:id="rId19"/>
    <p:sldId id="308" r:id="rId20"/>
    <p:sldId id="341" r:id="rId21"/>
    <p:sldId id="289" r:id="rId22"/>
    <p:sldId id="290" r:id="rId23"/>
    <p:sldId id="291" r:id="rId24"/>
    <p:sldId id="264" r:id="rId25"/>
    <p:sldId id="266" r:id="rId26"/>
    <p:sldId id="267" r:id="rId27"/>
    <p:sldId id="268" r:id="rId28"/>
    <p:sldId id="300" r:id="rId29"/>
    <p:sldId id="310" r:id="rId30"/>
    <p:sldId id="299" r:id="rId31"/>
    <p:sldId id="296" r:id="rId32"/>
    <p:sldId id="301" r:id="rId33"/>
    <p:sldId id="297" r:id="rId34"/>
    <p:sldId id="328" r:id="rId35"/>
    <p:sldId id="314" r:id="rId36"/>
    <p:sldId id="327" r:id="rId37"/>
    <p:sldId id="326" r:id="rId38"/>
    <p:sldId id="325" r:id="rId39"/>
    <p:sldId id="313" r:id="rId40"/>
    <p:sldId id="288" r:id="rId41"/>
    <p:sldId id="269" r:id="rId42"/>
    <p:sldId id="324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316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317" r:id="rId62"/>
    <p:sldId id="318" r:id="rId63"/>
    <p:sldId id="320" r:id="rId64"/>
    <p:sldId id="319" r:id="rId65"/>
    <p:sldId id="321" r:id="rId66"/>
    <p:sldId id="322" r:id="rId67"/>
    <p:sldId id="302" r:id="rId68"/>
    <p:sldId id="335" r:id="rId69"/>
    <p:sldId id="338" r:id="rId70"/>
    <p:sldId id="336" r:id="rId71"/>
    <p:sldId id="337" r:id="rId7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7EFF"/>
    <a:srgbClr val="215F9A"/>
    <a:srgbClr val="0432FF"/>
    <a:srgbClr val="0330F9"/>
    <a:srgbClr val="0331FF"/>
    <a:srgbClr val="FA7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9"/>
    <p:restoredTop sz="86638"/>
  </p:normalViewPr>
  <p:slideViewPr>
    <p:cSldViewPr snapToGrid="0">
      <p:cViewPr>
        <p:scale>
          <a:sx n="204" d="100"/>
          <a:sy n="204" d="100"/>
        </p:scale>
        <p:origin x="208" y="144"/>
      </p:cViewPr>
      <p:guideLst/>
    </p:cSldViewPr>
  </p:slideViewPr>
  <p:outlineViewPr>
    <p:cViewPr>
      <p:scale>
        <a:sx n="45" d="100"/>
        <a:sy n="45" d="100"/>
      </p:scale>
      <p:origin x="0" y="-142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7" d="100"/>
          <a:sy n="107" d="100"/>
        </p:scale>
        <p:origin x="40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DBFE1A-384D-EA28-2677-307D261C94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28E29-3193-B5BA-1BED-8E83860FD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4EF3-C02B-F141-987C-29668A527A8A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C3520-221F-FF87-0015-4D92EF460C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62D84-9772-EC7B-40FE-A138BD48DE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BC3FC-FDC8-BA4D-A95B-1DE0E6943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25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72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1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9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9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B3C2C-790C-58E4-C000-98A2C51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7F083-0C45-BD3E-AD57-31B6F201B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5D132-7427-90C1-405D-36A400D28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9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2F07A-D9BC-4304-928B-931694A7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8DC15-D41E-54F4-B669-1D543C319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06507-216B-F8EC-DCEE-A03D49030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2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7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1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2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9F205-12F7-C00F-7F28-42F103F0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40652-4CF6-7271-69ED-CE9600238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E6258-5DA6-76EF-4EC3-B24F27FB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18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39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77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52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B8440-489A-C956-FFE6-BCD1972B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CE606-4123-F6A5-B207-942572EA3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63AB2-C2CE-7FAC-D4F2-DD08D6907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ABOUT BLUR: Could be in 2 places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dirty="0"/>
              <a:t>In Zoom Tap “More”, then scroll to “Background and Filters. Tap that and choose “None”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US" dirty="0"/>
              <a:t>Still blurred?</a:t>
            </a:r>
            <a:br>
              <a:rPr lang="en-US" dirty="0"/>
            </a:br>
            <a:r>
              <a:rPr lang="en-US" dirty="0"/>
              <a:t>* Ask if they are using a Samsung phone</a:t>
            </a:r>
            <a:br>
              <a:rPr lang="en-US" dirty="0"/>
            </a:br>
            <a:r>
              <a:rPr lang="en-US" dirty="0"/>
              <a:t>* If so, have them swipe down once from the top of the screen, then swipe down </a:t>
            </a:r>
            <a:r>
              <a:rPr lang="en-US" b="1" dirty="0"/>
              <a:t>again</a:t>
            </a:r>
            <a:r>
              <a:rPr lang="en-US" dirty="0"/>
              <a:t> to enter “quick settings” / “control center”</a:t>
            </a:r>
            <a:br>
              <a:rPr lang="en-US" dirty="0"/>
            </a:br>
            <a:r>
              <a:rPr lang="en-US" dirty="0"/>
              <a:t>* They will see a video effects option option. Tap that, then tap “Background” and “None”</a:t>
            </a:r>
          </a:p>
        </p:txBody>
      </p:sp>
    </p:spTree>
    <p:extLst>
      <p:ext uri="{BB962C8B-B14F-4D97-AF65-F5344CB8AC3E}">
        <p14:creationId xmlns:p14="http://schemas.microsoft.com/office/powerpoint/2010/main" val="3028883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A897-8700-CAB4-0B9E-F95F6471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D8957-7A8A-4CEB-173F-94940A11B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382E5-AFC4-A619-FBF9-36FA868FF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0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777D-CE10-8787-F435-14951DEE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8F2CF-A24A-6C0C-B244-94817F81B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0C44F-688A-0840-E728-80892BA8F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2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3D07-3C1C-8B80-9811-1812D8BD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8A840-6FB4-A57D-9B0B-465868D3A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6F58C-C585-F23A-4B9E-5FF6EE04D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8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7A2E-4730-9A25-DDCA-D0ABBA6D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2DED4-AF5D-0372-7D24-7E819DDF3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D2919-0792-F7DF-8A40-79B162076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54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0B235-BC54-535D-765C-12D3409AF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6449E-3E84-3AB8-AD19-CBCAB31D4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F4515-3A6B-817C-14D3-38CB6DF93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AEE4-3260-F7FE-D9FA-35F735EB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9B747-E739-F73B-7A45-9186E47EB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369AF-0540-A6AE-2FD0-E2C4E521D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4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9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E0C3-3E0F-AAB5-CA97-18833570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0DFB1-EBB4-00AC-395A-CEF58E132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73816-4C94-8ABC-0A53-0441EA5F1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6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1C29-E324-2A06-D64F-1E641A58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D241F-8378-DB69-FB8C-DEC2FEB4B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648BD-0236-9E3A-E2E9-84BBAFC75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4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D14D-2FEF-D2F0-CDC0-99F040B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53227-6949-1151-A508-E3C637CF3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C2D822-D923-5803-8E4C-950494124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79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8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confirming your display setup first (Win + P), you ensure there is truly only one active screen—so no windows are lurking off-screen on a hidden monitor. Once you’ve locked down the physical display to “PC screen only,” hitting Win + Tab reliably reveals every open window and virtual desktop on that single display. </a:t>
            </a:r>
            <a:r>
              <a:rPr lang="en-US"/>
              <a:t>This order prevents any off-screen or “second-monitor” app from slipping by your inspection.</a:t>
            </a:r>
          </a:p>
        </p:txBody>
      </p:sp>
    </p:spTree>
    <p:extLst>
      <p:ext uri="{BB962C8B-B14F-4D97-AF65-F5344CB8AC3E}">
        <p14:creationId xmlns:p14="http://schemas.microsoft.com/office/powerpoint/2010/main" val="3742708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7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1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42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71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27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1BCE-EBCA-0CE4-576E-0BFB71B8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64C76-AA19-1B94-88A8-C40382C6B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3789E-A7AE-C9F3-1BE4-795B92BEC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D8C5-6D39-FB12-00E9-CFCF7868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4728C-DBCD-921D-094E-22535E790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29DB5-E121-D57E-5C60-84F72A2A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6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91222-DF0C-FBFA-5079-19FDAF06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DF979-DB57-8EDE-F4A9-4851C358D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A6EC8-8C20-3BCD-5F0F-3B28EC9ED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287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06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3F20-0C24-B3F3-424A-69CA9C476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B0B65-1B58-76C9-AD21-8A1BD64F2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1E3DF-4DD7-35AB-A9B2-5FAB53933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36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96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76721-6CE2-7F8A-AE54-048E47E2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8E3DC-4475-C289-F6BD-9BDA5A971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088CB-0AE2-0020-E613-EF8C9F5F8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01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5A528-FCA5-07C6-2E7D-23660846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10C83-50C3-D6E8-AA52-C6B9A9A46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973E5-A289-B8F6-7BBB-6ED95186D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8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07A7-986C-DE86-B5DF-826C4A53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1BEA6-0510-E5FF-71F9-AF61D46AC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2EC21-BCA1-6153-9BFE-932D34921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B9037-A949-71DE-250E-AACEF5E03983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latin typeface="Aptos Display" panose="020B00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40.xml"/><Relationship Id="rId7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slide" Target="slide32.xml"/><Relationship Id="rId5" Type="http://schemas.openxmlformats.org/officeDocument/2006/relationships/slide" Target="slide25.xml"/><Relationship Id="rId10" Type="http://schemas.openxmlformats.org/officeDocument/2006/relationships/slide" Target="slide34.xml"/><Relationship Id="rId4" Type="http://schemas.openxmlformats.org/officeDocument/2006/relationships/slide" Target="slide24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61.xml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slide" Target="slide50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4.xml"/><Relationship Id="rId4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m7x.net/wp-content/uploads/2025/03/LEADING-VE-TESTING-FORMAT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wm7x.net/wp-content/uploads/2024/10/Zoom-on-Android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7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9.xml"/><Relationship Id="rId4" Type="http://schemas.openxmlformats.org/officeDocument/2006/relationships/image" Target="../media/image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WM7X Zoom Background.png" descr="WM7X Zoom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>
            <a:spLocks noGrp="1"/>
          </p:cNvSpPr>
          <p:nvPr>
            <p:ph type="ctrTitle"/>
          </p:nvPr>
        </p:nvSpPr>
        <p:spPr>
          <a:xfrm>
            <a:off x="1524000" y="2267902"/>
            <a:ext cx="9144000" cy="2387601"/>
          </a:xfrm>
          <a:prstGeom prst="rect">
            <a:avLst/>
          </a:prstGeom>
          <a:effectLst>
            <a:outerShdw blurRad="50800" dist="63500" dir="2700000" rotWithShape="0">
              <a:srgbClr val="FF40FF">
                <a:alpha val="50000"/>
              </a:srgbClr>
            </a:outerShdw>
          </a:effectLst>
        </p:spPr>
        <p:txBody>
          <a:bodyPr anchor="ctr" anchorCtr="0">
            <a:norm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Exam Lead Process</a:t>
            </a:r>
            <a:endParaRPr dirty="0"/>
          </a:p>
        </p:txBody>
      </p:sp>
      <p:sp>
        <p:nvSpPr>
          <p:cNvPr id="9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747577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Amateur Radio License Exam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7EAA0-7888-57A6-7A6E-9C582E61EE40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D2F9-FED7-08D8-6017-1BDBB000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Exam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8FCDB-8A87-1DA6-2BE1-91C24E6C897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breakout room</a:t>
            </a:r>
          </a:p>
        </p:txBody>
      </p:sp>
    </p:spTree>
    <p:extLst>
      <p:ext uri="{BB962C8B-B14F-4D97-AF65-F5344CB8AC3E}">
        <p14:creationId xmlns:p14="http://schemas.microsoft.com/office/powerpoint/2010/main" val="17286659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3DDE-96B5-4958-CACD-F04E47BA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C36DD0-42CC-636F-261E-396A4C701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ID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1C9E052-BE0F-4006-E59C-BD18CE449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400"/>
              </a:spcAft>
              <a:defRPr b="1"/>
            </a:pPr>
            <a:r>
              <a:rPr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SKIP if done in the Main Room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with other VEs present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defRPr b="1"/>
            </a:pPr>
            <a:r>
              <a:rPr lang="en-US" dirty="0"/>
              <a:t>Ask to see ID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 need to make 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Name must match FRN info. Joe ≠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6422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Recording</a:t>
            </a:r>
          </a:p>
        </p:txBody>
      </p:sp>
      <p:sp>
        <p:nvSpPr>
          <p:cNvPr id="10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Bring up Participants and Chat Panels</a:t>
            </a:r>
          </a:p>
          <a:p>
            <a:pPr lvl="1">
              <a:defRPr b="1"/>
            </a:pPr>
            <a:r>
              <a:rPr lang="en-US" sz="2000" b="0" dirty="0"/>
              <a:t>Windows: </a:t>
            </a:r>
            <a:r>
              <a:rPr lang="en-US" sz="2000" b="0" dirty="0" err="1"/>
              <a:t>Alt+U</a:t>
            </a:r>
            <a:r>
              <a:rPr lang="en-US" sz="2000" b="0" dirty="0"/>
              <a:t>, </a:t>
            </a:r>
            <a:r>
              <a:rPr lang="en-US" sz="2000" b="0" dirty="0" err="1"/>
              <a:t>Alt+H</a:t>
            </a:r>
            <a:r>
              <a:rPr lang="en-US" sz="2000" b="0" dirty="0"/>
              <a:t>          Mac: ⌘+U, ⌘+⇧+H</a:t>
            </a:r>
            <a:endParaRPr lang="en-US" b="0" dirty="0"/>
          </a:p>
          <a:p>
            <a:pPr>
              <a:spcBef>
                <a:spcPts val="2200"/>
              </a:spcBef>
              <a:defRPr b="1"/>
            </a:pPr>
            <a:r>
              <a:rPr dirty="0"/>
              <a:t>Wait for “recording in progress” message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If none, ask recorders to begin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Confirm: </a:t>
            </a: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three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recorders (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red dots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in Participants window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Remember: The Lead (you) always performs R1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200"/>
              </a:spcBef>
              <a:defRPr b="1"/>
            </a:pPr>
            <a:r>
              <a:rPr dirty="0"/>
              <a:t>Consent</a:t>
            </a:r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dirty="0"/>
              <a:t>Would you please give us your verbal consent to record the session?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lang="en-US" dirty="0"/>
              <a:t>You may have a pop-up about that, you can close it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Wearables</a:t>
            </a:r>
          </a:p>
        </p:txBody>
      </p:sp>
      <p:sp>
        <p:nvSpPr>
          <p:cNvPr id="9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SKIP if done in the Main Room with other VEs present</a:t>
            </a:r>
          </a:p>
          <a:p>
            <a:pPr>
              <a:defRPr b="1"/>
            </a:pPr>
            <a:r>
              <a:rPr dirty="0"/>
              <a:t>Smart devices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about earbuds and smart watches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smart glasses (e.g. Meta or Google)</a:t>
            </a:r>
            <a:endParaRPr dirty="0"/>
          </a:p>
          <a:p>
            <a:pPr marL="190500">
              <a:spcBef>
                <a:spcPts val="1800"/>
              </a:spcBef>
              <a:defRPr sz="2400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Bluetooth Hearing Aids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them, just during the actual test process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until the test begins, then back in after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not, call for help to find a different way to administer the exam</a:t>
            </a:r>
          </a:p>
          <a:p>
            <a:pPr marL="685800" lvl="1">
              <a:spcBef>
                <a:spcPts val="500"/>
              </a:spcBef>
              <a:defRPr sz="2400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AB6FC9D-53A5-4EE0-84DB-12B3AEB3C3D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Room Scan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Sweep </a:t>
            </a:r>
            <a:r>
              <a:rPr b="1" dirty="0"/>
              <a:t>around room, </a:t>
            </a:r>
            <a:r>
              <a:rPr b="1" i="1" dirty="0"/>
              <a:t>slowly</a:t>
            </a:r>
            <a:r>
              <a:rPr b="1" dirty="0"/>
              <a:t>, at eye level</a:t>
            </a:r>
          </a:p>
          <a:p>
            <a:pPr marL="685800" lvl="1" indent="-228600">
              <a:defRPr i="1"/>
            </a:pP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Get view of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any smart devices (e.g. watch) 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placed out of reach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defRPr i="1"/>
            </a:pPr>
            <a:r>
              <a:rPr lang="en-US" sz="2400" i="0" dirty="0"/>
              <a:t>Address issues as needed</a:t>
            </a:r>
            <a:endParaRPr sz="2400" i="0" dirty="0">
              <a:solidFill>
                <a:srgbClr val="FF40FF"/>
              </a:solidFill>
            </a:endParaRPr>
          </a:p>
          <a:p>
            <a:pPr>
              <a:spcBef>
                <a:spcPts val="1600"/>
              </a:spcBef>
            </a:pPr>
            <a:r>
              <a:rPr b="1" dirty="0"/>
              <a:t>Ask to see the </a:t>
            </a:r>
            <a:r>
              <a:rPr lang="en-US" b="1" dirty="0"/>
              <a:t>full </a:t>
            </a:r>
            <a:r>
              <a:rPr b="1" dirty="0"/>
              <a:t>desk surface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0" dirty="0"/>
              <a:t>Address issues as needed</a:t>
            </a:r>
          </a:p>
          <a:p>
            <a:pPr>
              <a:spcBef>
                <a:spcPts val="1600"/>
              </a:spcBef>
            </a:pPr>
            <a:r>
              <a:rPr lang="en-US" b="1" dirty="0"/>
              <a:t>If using paper, a</a:t>
            </a:r>
            <a:r>
              <a:rPr b="1" dirty="0"/>
              <a:t>sk to see both sides</a:t>
            </a:r>
            <a:endParaRPr lang="en-US" b="1" dirty="0"/>
          </a:p>
          <a:p>
            <a:pPr>
              <a:spcBef>
                <a:spcPts val="1600"/>
              </a:spcBef>
            </a:pPr>
            <a:r>
              <a:rPr lang="en-US" b="1" dirty="0"/>
              <a:t>Get a thumbs-up from the team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Prop Up 2</a:t>
            </a:r>
            <a:r>
              <a:rPr lang="en-US" baseline="30000" dirty="0"/>
              <a:t>nd</a:t>
            </a:r>
            <a:r>
              <a:rPr lang="en-US" dirty="0"/>
              <a:t> Device</a:t>
            </a:r>
            <a:endParaRPr dirty="0"/>
          </a:p>
        </p:txBody>
      </p:sp>
      <p:sp>
        <p:nvSpPr>
          <p:cNvPr id="12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908636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We’d like you to find a spot for your phone where it has a good view of your computer screen, and prop it up there</a:t>
            </a:r>
            <a:endParaRPr dirty="0"/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Work with the applicant to find a position that provides a clear view of the display</a:t>
            </a:r>
          </a:p>
          <a:p>
            <a:pPr lvl="1">
              <a:defRPr b="1"/>
            </a:pPr>
            <a:r>
              <a:rPr lang="en-US" sz="2000" dirty="0"/>
              <a:t>Place the phone in landscape orientation if it works better</a:t>
            </a:r>
          </a:p>
          <a:p>
            <a:pPr lvl="1">
              <a:defRPr b="1"/>
            </a:pPr>
            <a:r>
              <a:rPr lang="en-US" sz="2000" dirty="0"/>
              <a:t>Potentially use rear-camera</a:t>
            </a:r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Make sure R3 is OK with the view</a:t>
            </a:r>
          </a:p>
        </p:txBody>
      </p:sp>
      <p:pic>
        <p:nvPicPr>
          <p:cNvPr id="4" name="Picture 3" descr="A computer on a desk&#10;&#10;AI-generated content may be incorrect.">
            <a:extLst>
              <a:ext uri="{FF2B5EF4-FFF2-40B4-BE49-F238E27FC236}">
                <a16:creationId xmlns:a16="http://schemas.microsoft.com/office/drawing/2014/main" id="{5E1C11E6-6744-4CC3-9BCE-F2539C6D8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44" y="1563756"/>
            <a:ext cx="3498575" cy="2332383"/>
          </a:xfrm>
          <a:prstGeom prst="rect">
            <a:avLst/>
          </a:prstGeom>
        </p:spPr>
      </p:pic>
      <p:pic>
        <p:nvPicPr>
          <p:cNvPr id="6" name="Picture 5" descr="A computer on a desk&#10;&#10;AI-generated content may be incorrect.">
            <a:extLst>
              <a:ext uri="{FF2B5EF4-FFF2-40B4-BE49-F238E27FC236}">
                <a16:creationId xmlns:a16="http://schemas.microsoft.com/office/drawing/2014/main" id="{240E940D-2FBA-87A6-D7F2-5C6D1833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44" y="4048537"/>
            <a:ext cx="3498575" cy="23323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FE811-F314-8EBF-8618-8583E66A8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941ED93F-34D4-80DD-DDC4-82DA1638DF4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39429DBE-4FA6-7E2E-06E2-664929A73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If No Second Device (Rare)</a:t>
            </a:r>
            <a:endParaRPr dirty="0"/>
          </a:p>
        </p:txBody>
      </p: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59760714-F3D6-3D43-2E0D-808A8B54E8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581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 b="1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no 2nd device, the applicant must test in</a:t>
            </a:r>
            <a:b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front of a mirror so we can see their screen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We’d like you to go into a room with a mirror, and put your back to it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We’ll be able to see your screen in the reflection, and we’ll be good to go!</a:t>
            </a:r>
          </a:p>
          <a:p>
            <a:pPr>
              <a:spcBef>
                <a:spcPts val="24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Guide them through the setup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person holding a cell phone&#10;&#10;AI-generated content may be incorrect.">
            <a:extLst>
              <a:ext uri="{FF2B5EF4-FFF2-40B4-BE49-F238E27FC236}">
                <a16:creationId xmlns:a16="http://schemas.microsoft.com/office/drawing/2014/main" id="{57FAAF83-F869-788D-08F3-319FE48D6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861" y="1869141"/>
            <a:ext cx="3140821" cy="38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1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13334C6-6F4B-1179-D250-746273946D8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4" name="Mac or PC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type of device?</a:t>
            </a:r>
            <a:endParaRPr dirty="0"/>
          </a:p>
        </p:txBody>
      </p:sp>
      <p:sp>
        <p:nvSpPr>
          <p:cNvPr id="135" name="Ma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Mac</a:t>
            </a:r>
            <a:endParaRPr u="sng" dirty="0">
              <a:uFill>
                <a:solidFill>
                  <a:srgbClr val="467886"/>
                </a:solidFill>
              </a:uFill>
              <a:hlinkClick r:id="rId5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PC</a:t>
            </a:r>
            <a:endParaRPr lang="en-US" u="sng" dirty="0">
              <a:uFill>
                <a:solidFill>
                  <a:srgbClr val="467886"/>
                </a:solidFill>
              </a:uFill>
              <a:hlinkClick r:id="rId6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0070C0"/>
                </a:solidFill>
                <a:uFill>
                  <a:solidFill>
                    <a:srgbClr val="467886"/>
                  </a:solidFill>
                </a:uFill>
                <a:hlinkClick r:id="rId7" action="ppaction://hlinksldjump"/>
              </a:rPr>
              <a:t>iPhone/iPad</a:t>
            </a:r>
            <a:endParaRPr lang="en-US" u="sng" dirty="0">
              <a:solidFill>
                <a:srgbClr val="0070C0"/>
              </a:solidFill>
              <a:uFill>
                <a:solidFill>
                  <a:srgbClr val="467886"/>
                </a:solidFill>
              </a:uFill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8" action="ppaction://hlinksldjump"/>
              </a:rPr>
              <a:t>Android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9" action="ppaction://hlinksldjump"/>
              </a:rPr>
              <a:t>ChromeBook</a:t>
            </a:r>
            <a:endParaRPr lang="en-US"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10" action="ppaction://hlinksldjump"/>
              </a:rPr>
              <a:t>Linux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  <a:hlinkClick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C3FF537E-AD37-BF99-DFA2-5B3976A0DBAE}"/>
              </a:ext>
            </a:extLst>
          </p:cNvPr>
          <p:cNvSpPr/>
          <p:nvPr/>
        </p:nvSpPr>
        <p:spPr>
          <a:xfrm>
            <a:off x="1042997" y="2579197"/>
            <a:ext cx="665882" cy="488533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DFCE-6470-71BD-0539-069371ED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5FC20EAC-A523-8C6A-1FC8-D38E4D223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ChromeBook: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D5A576F8-71DF-2ADD-B695-3E12DCE52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1" dirty="0">
                <a:solidFill>
                  <a:srgbClr val="215F9A"/>
                </a:solidFill>
              </a:rPr>
              <a:t>Please be sure not to close your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5DE42BC2-1E58-E737-6DD3-0DCAEA34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0A1F3CBB-FA55-D306-A9BF-FD01F9C3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90557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2031-91A3-9672-11AE-0779BFE22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D6B8B1-FB1F-6F93-92AF-A0F8B9162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80" y="3592338"/>
            <a:ext cx="2722776" cy="3012908"/>
          </a:xfrm>
          <a:prstGeom prst="rect">
            <a:avLst/>
          </a:prstGeom>
        </p:spPr>
      </p:pic>
      <p:sp>
        <p:nvSpPr>
          <p:cNvPr id="142" name="Title 1">
            <a:extLst>
              <a:ext uri="{FF2B5EF4-FFF2-40B4-BE49-F238E27FC236}">
                <a16:creationId xmlns:a16="http://schemas.microsoft.com/office/drawing/2014/main" id="{DFF29091-0BD5-FBCF-B7F6-F57067F3A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ChromeBook</a:t>
            </a:r>
            <a:r>
              <a:rPr dirty="0"/>
              <a:t>: </a:t>
            </a:r>
            <a:r>
              <a:rPr lang="en-US" dirty="0"/>
              <a:t>Check “Casting”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BECED6FE-D90E-281E-C946-014BA1679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59057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Ask the user to click the Date/Time in the lower right of the screen</a:t>
            </a:r>
          </a:p>
          <a:p>
            <a:pPr>
              <a:defRPr b="1"/>
            </a:pPr>
            <a:r>
              <a:rPr lang="en-US" dirty="0"/>
              <a:t>Look for the </a:t>
            </a:r>
            <a:r>
              <a:rPr lang="en-US" sz="2400" b="1" i="1" dirty="0">
                <a:solidFill>
                  <a:srgbClr val="7030A0"/>
                </a:solidFill>
              </a:rPr>
              <a:t>Cast Screen </a:t>
            </a:r>
            <a:r>
              <a:rPr lang="en-US" dirty="0"/>
              <a:t>button. If it says </a:t>
            </a:r>
            <a:r>
              <a:rPr lang="en-US" sz="2400" b="1" i="1" dirty="0">
                <a:solidFill>
                  <a:srgbClr val="7030A0"/>
                </a:solidFill>
              </a:rPr>
              <a:t>Casting</a:t>
            </a:r>
            <a:r>
              <a:rPr lang="en-US" dirty="0"/>
              <a:t>, ask the user to click again to stop the screen-cast</a:t>
            </a:r>
          </a:p>
          <a:p>
            <a:pPr>
              <a:defRPr b="1"/>
            </a:pPr>
            <a:r>
              <a:rPr lang="en-US" dirty="0"/>
              <a:t>Notes:</a:t>
            </a:r>
          </a:p>
          <a:p>
            <a:pPr lvl="1">
              <a:defRPr b="1"/>
            </a:pPr>
            <a:r>
              <a:rPr lang="en-US" sz="2000" dirty="0"/>
              <a:t>Different versions of ChromeOS may look slightly different. Look for the button that mentions </a:t>
            </a:r>
            <a:r>
              <a:rPr lang="en-US" sz="2000" b="1" i="1" dirty="0">
                <a:solidFill>
                  <a:srgbClr val="7030A0"/>
                </a:solidFill>
              </a:rPr>
              <a:t>Cast</a:t>
            </a:r>
          </a:p>
          <a:p>
            <a:pPr lvl="1">
              <a:defRPr b="1"/>
            </a:pPr>
            <a:r>
              <a:rPr lang="en-US" sz="2000" dirty="0"/>
              <a:t>If in doubt, check </a:t>
            </a:r>
            <a:r>
              <a:rPr lang="en-US" sz="2000" b="1" i="1" dirty="0">
                <a:solidFill>
                  <a:srgbClr val="7030A0"/>
                </a:solidFill>
              </a:rPr>
              <a:t>Settings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3600" baseline="-25000" dirty="0"/>
              <a:t>⚙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b="1" i="1" dirty="0">
                <a:solidFill>
                  <a:srgbClr val="7030A0"/>
                </a:solidFill>
              </a:rPr>
              <a:t> → Device → Displays</a:t>
            </a:r>
            <a:r>
              <a:rPr lang="en-US" sz="2000" dirty="0"/>
              <a:t>. It will show an external display if it is casting.</a:t>
            </a:r>
            <a:endParaRPr lang="en-US" sz="2000" b="1" i="1" dirty="0">
              <a:solidFill>
                <a:srgbClr val="7030A0"/>
              </a:solidFill>
            </a:endParaRPr>
          </a:p>
          <a:p>
            <a:pPr marL="0" indent="0">
              <a:spcBef>
                <a:spcPts val="500"/>
              </a:spcBef>
              <a:buNone/>
              <a:defRPr sz="2400"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217AF-B218-0BFC-C5A0-40D46C93E249}"/>
              </a:ext>
            </a:extLst>
          </p:cNvPr>
          <p:cNvSpPr/>
          <p:nvPr/>
        </p:nvSpPr>
        <p:spPr>
          <a:xfrm>
            <a:off x="10552774" y="6307672"/>
            <a:ext cx="1321782" cy="274320"/>
          </a:xfrm>
          <a:prstGeom prst="rect">
            <a:avLst/>
          </a:prstGeom>
          <a:noFill/>
          <a:ln w="38100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6BC3A-9FAE-7765-0B79-2AB8E0AC517D}"/>
              </a:ext>
            </a:extLst>
          </p:cNvPr>
          <p:cNvSpPr/>
          <p:nvPr/>
        </p:nvSpPr>
        <p:spPr>
          <a:xfrm>
            <a:off x="10552773" y="4204191"/>
            <a:ext cx="1161288" cy="365760"/>
          </a:xfrm>
          <a:prstGeom prst="rect">
            <a:avLst/>
          </a:prstGeom>
          <a:noFill/>
          <a:ln w="38100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9AE23-38F5-D4FF-6755-5822A5FEC09B}"/>
              </a:ext>
            </a:extLst>
          </p:cNvPr>
          <p:cNvSpPr/>
          <p:nvPr/>
        </p:nvSpPr>
        <p:spPr>
          <a:xfrm>
            <a:off x="11427149" y="5846218"/>
            <a:ext cx="380825" cy="350551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113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3D145-B158-E2E4-81FC-EC071D6D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AC97684-9623-BB1E-D5FB-7428D105D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Sections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66E43A8-B9C2-8A9A-AE64-E8F0CB200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8266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Prepping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Leading the Exam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Exiting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6" action="ppaction://hlinksldjump"/>
              </a:rPr>
              <a:t>General Notes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578BE-A581-0399-322C-95BC6D088177}"/>
              </a:ext>
            </a:extLst>
          </p:cNvPr>
          <p:cNvGrpSpPr/>
          <p:nvPr/>
        </p:nvGrpSpPr>
        <p:grpSpPr>
          <a:xfrm>
            <a:off x="6827280" y="1253330"/>
            <a:ext cx="4918354" cy="4351339"/>
            <a:chOff x="6962031" y="1023124"/>
            <a:chExt cx="4918354" cy="45787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46606A-8755-279E-47A8-6DFA876ED4A9}"/>
                </a:ext>
              </a:extLst>
            </p:cNvPr>
            <p:cNvSpPr/>
            <p:nvPr/>
          </p:nvSpPr>
          <p:spPr>
            <a:xfrm>
              <a:off x="6962031" y="1023124"/>
              <a:ext cx="4918354" cy="4578781"/>
            </a:xfrm>
            <a:prstGeom prst="rect">
              <a:avLst/>
            </a:prstGeom>
            <a:noFill/>
            <a:ln w="31750" cap="flat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A60082-E701-CCDC-1E4C-42F376E38F43}"/>
                </a:ext>
              </a:extLst>
            </p:cNvPr>
            <p:cNvSpPr txBox="1"/>
            <p:nvPr/>
          </p:nvSpPr>
          <p:spPr>
            <a:xfrm>
              <a:off x="6997724" y="1214236"/>
              <a:ext cx="4882661" cy="409957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/>
                <a:t>Tips for Practicing</a:t>
              </a:r>
            </a:p>
            <a:p>
              <a:pPr marL="285750" indent="-28575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Use Presenter Mode</a:t>
              </a:r>
            </a:p>
            <a:p>
              <a:pPr marL="576263" lvl="2" indent="-288925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Windows: </a:t>
              </a:r>
              <a:r>
                <a:rPr lang="en-US" sz="2400" b="1" i="1" dirty="0">
                  <a:solidFill>
                    <a:srgbClr val="7030A0"/>
                  </a:solidFill>
                </a:rPr>
                <a:t>F5</a:t>
              </a:r>
              <a:r>
                <a:rPr lang="en-US" sz="2400" dirty="0"/>
                <a:t>, Mac: </a:t>
              </a:r>
              <a:r>
                <a:rPr lang="en-US" sz="2400" b="1" i="1" dirty="0">
                  <a:solidFill>
                    <a:srgbClr val="7030A0"/>
                  </a:solidFill>
                </a:rPr>
                <a:t>⌘+Enter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Click to advance slides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If you see </a:t>
              </a:r>
              <a:r>
                <a:rPr kumimoji="0" lang="en-US" sz="2400" b="0" i="0" u="sng" strike="noStrike" cap="none" spc="0" normalizeH="0" baseline="0" dirty="0">
                  <a:ln>
                    <a:noFill/>
                  </a:ln>
                  <a:solidFill>
                    <a:srgbClr val="0330F9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Links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…</a:t>
              </a:r>
            </a:p>
            <a:p>
              <a:pPr marL="576263" lvl="3" indent="-2809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T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hat means there’s a choice</a:t>
              </a:r>
            </a:p>
            <a:p>
              <a:pPr marL="576263" marR="0" indent="-280988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400" dirty="0"/>
                <a:t>Click a link to choose a path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1283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ACD8-2D8D-A6D2-B1CB-228481418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38541C39-7206-4290-438F-A329B799DC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ChromeBook</a:t>
            </a:r>
            <a:r>
              <a:rPr dirty="0"/>
              <a:t>: </a:t>
            </a:r>
            <a:r>
              <a:rPr lang="en-US" dirty="0"/>
              <a:t>Desktops and</a:t>
            </a:r>
            <a:r>
              <a:rPr dirty="0"/>
              <a:t> Apps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243A18F2-620A-6296-A019-DAD45D2608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Show Windows and Desktops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Close</a:t>
            </a:r>
            <a:r>
              <a:rPr dirty="0"/>
              <a:t> all apps </a:t>
            </a:r>
            <a:r>
              <a:rPr lang="en-US" dirty="0"/>
              <a:t>except Chrome and Zoom (if running as a separate app)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</a:t>
            </a:r>
            <a:r>
              <a:rPr lang="en-US" dirty="0"/>
              <a:t>e all but the main desktop</a:t>
            </a:r>
          </a:p>
          <a:p>
            <a:pPr marL="0" indent="0">
              <a:spcBef>
                <a:spcPts val="500"/>
              </a:spcBef>
              <a:buNone/>
              <a:defRPr sz="2400"/>
            </a:pPr>
            <a:endParaRPr dirty="0"/>
          </a:p>
        </p:txBody>
      </p:sp>
      <p:pic>
        <p:nvPicPr>
          <p:cNvPr id="5" name="Picture 4" descr="A close-up of a keyboard&#10;&#10;AI-generated content may be incorrect.">
            <a:extLst>
              <a:ext uri="{FF2B5EF4-FFF2-40B4-BE49-F238E27FC236}">
                <a16:creationId xmlns:a16="http://schemas.microsoft.com/office/drawing/2014/main" id="{7CCB7914-A1F0-BE8A-63BB-2676C913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1" y="3416002"/>
            <a:ext cx="3311413" cy="1738312"/>
          </a:xfrm>
          <a:prstGeom prst="rect">
            <a:avLst/>
          </a:prstGeom>
        </p:spPr>
      </p:pic>
      <p:sp>
        <p:nvSpPr>
          <p:cNvPr id="14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ADCEC2-045C-84C8-E605-735F616F794C}"/>
              </a:ext>
            </a:extLst>
          </p:cNvPr>
          <p:cNvSpPr/>
          <p:nvPr/>
        </p:nvSpPr>
        <p:spPr>
          <a:xfrm>
            <a:off x="940374" y="5679892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356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C265-7B60-DDDB-C8D0-648BE7C3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3477D8ED-6373-531C-BC6B-7C6DAC359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iPhone/iPad: Start Sharing 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3F5B50D-0C6A-5017-3535-7CEFB70C4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swipe the buttons to the left to show it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dirty="0"/>
              <a:t>Now </a:t>
            </a:r>
            <a:r>
              <a:rPr lang="en-US" dirty="0"/>
              <a:t>tap</a:t>
            </a:r>
            <a:r>
              <a:rPr dirty="0"/>
              <a:t> 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r>
              <a:rPr dirty="0"/>
              <a:t> button </a:t>
            </a:r>
            <a:r>
              <a:rPr lang="en-US" dirty="0"/>
              <a:t>at the top of the list</a:t>
            </a:r>
          </a:p>
          <a:p>
            <a:pPr>
              <a:spcBef>
                <a:spcPts val="3600"/>
              </a:spcBef>
              <a:defRPr b="1"/>
            </a:pPr>
            <a:r>
              <a:rPr lang="en-US" dirty="0"/>
              <a:t>Finally, tap </a:t>
            </a:r>
            <a:r>
              <a:rPr lang="en-US" sz="2400" i="1" dirty="0">
                <a:solidFill>
                  <a:srgbClr val="7030A0"/>
                </a:solidFill>
              </a:rPr>
              <a:t>Start Broadcast</a:t>
            </a:r>
            <a:r>
              <a:rPr lang="en-US" i="1" dirty="0">
                <a:solidFill>
                  <a:srgbClr val="7030A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then return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the home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53BFD2-E55C-3919-9C8A-E9F8E06D166E}"/>
              </a:ext>
            </a:extLst>
          </p:cNvPr>
          <p:cNvGrpSpPr/>
          <p:nvPr/>
        </p:nvGrpSpPr>
        <p:grpSpPr>
          <a:xfrm>
            <a:off x="7000881" y="2371454"/>
            <a:ext cx="3822192" cy="609655"/>
            <a:chOff x="6854577" y="2782346"/>
            <a:chExt cx="3822192" cy="609655"/>
          </a:xfrm>
        </p:grpSpPr>
        <p:pic>
          <p:nvPicPr>
            <p:cNvPr id="3" name="Picture 2" descr="A black and white screen with white text&#10;&#10;AI-generated content may be incorrect.">
              <a:extLst>
                <a:ext uri="{FF2B5EF4-FFF2-40B4-BE49-F238E27FC236}">
                  <a16:creationId xmlns:a16="http://schemas.microsoft.com/office/drawing/2014/main" id="{8DF3D33C-8764-B45C-F73C-D371330E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577" y="2782346"/>
              <a:ext cx="3822192" cy="609655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A25EE6E-D51A-DBC2-5605-4A0A811D8DD1}"/>
                </a:ext>
              </a:extLst>
            </p:cNvPr>
            <p:cNvSpPr/>
            <p:nvPr/>
          </p:nvSpPr>
          <p:spPr>
            <a:xfrm>
              <a:off x="8275320" y="2816352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B3072-D67E-16B1-3966-901B454E20A1}"/>
              </a:ext>
            </a:extLst>
          </p:cNvPr>
          <p:cNvGrpSpPr/>
          <p:nvPr/>
        </p:nvGrpSpPr>
        <p:grpSpPr>
          <a:xfrm>
            <a:off x="9098158" y="3526938"/>
            <a:ext cx="2648459" cy="2445793"/>
            <a:chOff x="8028310" y="4047082"/>
            <a:chExt cx="2648459" cy="2445793"/>
          </a:xfrm>
        </p:grpSpPr>
        <p:pic>
          <p:nvPicPr>
            <p:cNvPr id="7" name="Picture 6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4CBC30FD-E7A0-6B24-1A64-0E525458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11" y="4047082"/>
              <a:ext cx="2648458" cy="2445793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BE9342-0C8C-92F6-F14B-C204CA4F1D13}"/>
                </a:ext>
              </a:extLst>
            </p:cNvPr>
            <p:cNvSpPr/>
            <p:nvPr/>
          </p:nvSpPr>
          <p:spPr>
            <a:xfrm>
              <a:off x="8028310" y="4047082"/>
              <a:ext cx="2648457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7596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5804-84F2-8017-E05B-7DD0059B9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>
            <a:extLst>
              <a:ext uri="{FF2B5EF4-FFF2-40B4-BE49-F238E27FC236}">
                <a16:creationId xmlns:a16="http://schemas.microsoft.com/office/drawing/2014/main" id="{8711690F-84E5-B669-8556-CF8EC77DA8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54862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Apple Intelligence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BCD821E-CB9B-3710-87A1-75504A553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000"/>
              </a:spcAft>
              <a:defRPr b="1" i="1">
                <a:solidFill>
                  <a:srgbClr val="7030A0"/>
                </a:solidFill>
              </a:defRPr>
            </a:pPr>
            <a:r>
              <a:rPr lang="en-US" dirty="0"/>
              <a:t>Settings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Apple Intelligence &amp; Siri </a:t>
            </a: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(If just “Siri”, skip)</a:t>
            </a:r>
            <a:endParaRPr sz="24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000"/>
              </a:spcAft>
              <a:defRPr b="1"/>
            </a:pPr>
            <a:r>
              <a:rPr lang="en-US" dirty="0"/>
              <a:t>T</a:t>
            </a:r>
            <a:r>
              <a:rPr dirty="0"/>
              <a:t>urn off</a:t>
            </a:r>
            <a:r>
              <a:rPr lang="en-US" dirty="0"/>
              <a:t> if enabled</a:t>
            </a:r>
            <a:endParaRPr dirty="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DB339F7E-D17E-F2C0-353B-8510CF6C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64" y="3088482"/>
            <a:ext cx="3150132" cy="6858000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A9D86823-6088-F9C6-52D9-684FB75D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9" y="3088482"/>
            <a:ext cx="315271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D9640F-9301-C35A-C47A-F0D86AD679C4}"/>
              </a:ext>
            </a:extLst>
          </p:cNvPr>
          <p:cNvSpPr/>
          <p:nvPr/>
        </p:nvSpPr>
        <p:spPr>
          <a:xfrm>
            <a:off x="3222140" y="5008605"/>
            <a:ext cx="2850292" cy="321276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30C64A-A231-A65E-5775-A30E7FE85A39}"/>
              </a:ext>
            </a:extLst>
          </p:cNvPr>
          <p:cNvSpPr/>
          <p:nvPr/>
        </p:nvSpPr>
        <p:spPr>
          <a:xfrm>
            <a:off x="9645809" y="5279594"/>
            <a:ext cx="413982" cy="263611"/>
          </a:xfrm>
          <a:prstGeom prst="roundRect">
            <a:avLst>
              <a:gd name="adj" fmla="val 50000"/>
            </a:avLst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E6C2AA1-EFD3-F650-9578-9E54937F47B8}"/>
              </a:ext>
            </a:extLst>
          </p:cNvPr>
          <p:cNvSpPr/>
          <p:nvPr/>
        </p:nvSpPr>
        <p:spPr>
          <a:xfrm>
            <a:off x="6301844" y="5008605"/>
            <a:ext cx="786384" cy="2834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6767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5F7A6-787C-D622-8FCE-D7AEDDE3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2894B31B-7974-08CF-31D2-73B448C8D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Apps</a:t>
            </a:r>
            <a:r>
              <a:rPr lang="en-US" dirty="0"/>
              <a:t> &amp; Mirroring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C034ACF0-4F02-6359-7832-F873EFD28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lang="en-US" dirty="0"/>
              <a:t>Home Screen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Swipe Up halfway</a:t>
            </a:r>
            <a:r>
              <a:rPr lang="en-US" dirty="0">
                <a:solidFill>
                  <a:srgbClr val="FF40FF"/>
                </a:solidFill>
              </a:rPr>
              <a:t>*</a:t>
            </a:r>
            <a:r>
              <a:rPr lang="en-US" dirty="0"/>
              <a:t> </a:t>
            </a:r>
            <a:r>
              <a:rPr lang="en-US" i="0" dirty="0">
                <a:solidFill>
                  <a:schemeClr val="tx1"/>
                </a:solidFill>
              </a:rPr>
              <a:t>to reveal running apps</a:t>
            </a:r>
            <a:endParaRPr i="0"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b="1" dirty="0">
                <a:solidFill>
                  <a:srgbClr val="215F9A"/>
                </a:solidFill>
              </a:rPr>
              <a:t>Please be sure not to close anything that says Zoom!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 and t</a:t>
            </a:r>
            <a:r>
              <a:rPr dirty="0"/>
              <a:t>he Browser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Return to home screen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b="1" i="1" dirty="0">
                <a:solidFill>
                  <a:srgbClr val="7030A0"/>
                </a:solidFill>
              </a:rPr>
              <a:t>Home Screen </a:t>
            </a:r>
            <a:r>
              <a:rPr lang="en-US" dirty="0">
                <a:solidFill>
                  <a:srgbClr val="1E1E1E"/>
                </a:solidFill>
              </a:rPr>
              <a:t>→</a:t>
            </a:r>
            <a:r>
              <a:rPr lang="en-US" dirty="0"/>
              <a:t> </a:t>
            </a:r>
            <a:r>
              <a:rPr lang="en-US" b="1" i="1" dirty="0">
                <a:solidFill>
                  <a:srgbClr val="7030A0"/>
                </a:solidFill>
              </a:rPr>
              <a:t>Swipe Down </a:t>
            </a:r>
            <a:r>
              <a:rPr lang="en-US" i="0" dirty="0"/>
              <a:t>from</a:t>
            </a:r>
            <a:br>
              <a:rPr lang="en-US" dirty="0"/>
            </a:br>
            <a:r>
              <a:rPr lang="en-US" sz="2800" b="0" i="1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top right </a:t>
            </a:r>
            <a:r>
              <a:rPr lang="en-US" sz="2800" b="0" i="0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lang="en-US" dirty="0"/>
              <a:t> </a:t>
            </a:r>
            <a:r>
              <a:rPr i="1" dirty="0">
                <a:solidFill>
                  <a:srgbClr val="7030A0"/>
                </a:solidFill>
              </a:rPr>
              <a:t>Screen Mirroring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Stop mirroring if needed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7E37B0-3E64-6176-D6EB-C9DE989A7530}"/>
              </a:ext>
            </a:extLst>
          </p:cNvPr>
          <p:cNvGrpSpPr/>
          <p:nvPr/>
        </p:nvGrpSpPr>
        <p:grpSpPr>
          <a:xfrm>
            <a:off x="7342773" y="3739559"/>
            <a:ext cx="2601283" cy="3118441"/>
            <a:chOff x="6991025" y="3374434"/>
            <a:chExt cx="2601283" cy="3118441"/>
          </a:xfrm>
        </p:grpSpPr>
        <p:pic>
          <p:nvPicPr>
            <p:cNvPr id="4" name="Picture 3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558212D-FD7C-C3BF-37BC-4794472DE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91"/>
            <a:stretch/>
          </p:blipFill>
          <p:spPr>
            <a:xfrm>
              <a:off x="6991025" y="3374434"/>
              <a:ext cx="2601283" cy="311844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8E79E2C-E380-80A7-F690-ACFD2E689397}"/>
                </a:ext>
              </a:extLst>
            </p:cNvPr>
            <p:cNvSpPr/>
            <p:nvPr/>
          </p:nvSpPr>
          <p:spPr>
            <a:xfrm>
              <a:off x="7765538" y="5378415"/>
              <a:ext cx="517890" cy="517890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3B2AC9-FA4F-6E22-7B73-A9CBC5E1E90B}"/>
              </a:ext>
            </a:extLst>
          </p:cNvPr>
          <p:cNvSpPr txBox="1"/>
          <p:nvPr/>
        </p:nvSpPr>
        <p:spPr>
          <a:xfrm>
            <a:off x="838200" y="5952726"/>
            <a:ext cx="5994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 Old devices may have a home button (double tap)</a:t>
            </a:r>
          </a:p>
        </p:txBody>
      </p:sp>
      <p:sp>
        <p:nvSpPr>
          <p:cNvPr id="3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DADA8A-87B3-FE6B-A7AA-743DD9B09EEA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6512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Mac: </a:t>
            </a:r>
            <a:r>
              <a:rPr dirty="0"/>
              <a:t>Start Sharing</a:t>
            </a:r>
          </a:p>
        </p:txBody>
      </p:sp>
      <p:sp>
        <p:nvSpPr>
          <p:cNvPr id="12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window</a:t>
            </a:r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click on the zoom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window to make it appear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  <a:endParaRPr dirty="0"/>
          </a:p>
        </p:txBody>
      </p:sp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Apple Intelligence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System Settings </a:t>
            </a:r>
            <a:r>
              <a:rPr i="0" dirty="0">
                <a:solidFill>
                  <a:srgbClr val="000000"/>
                </a:solidFill>
              </a:rPr>
              <a:t>(or </a:t>
            </a:r>
            <a:r>
              <a:rPr dirty="0"/>
              <a:t>Preferences</a:t>
            </a:r>
            <a:r>
              <a:rPr i="0" dirty="0">
                <a:solidFill>
                  <a:srgbClr val="000000"/>
                </a:solidFill>
              </a:rPr>
              <a:t>)</a:t>
            </a:r>
          </a:p>
          <a:p>
            <a:pPr>
              <a:defRPr b="1"/>
            </a:pPr>
            <a:r>
              <a:rPr dirty="0"/>
              <a:t>Check for Apple Intelligence and turn off</a:t>
            </a:r>
          </a:p>
          <a:p>
            <a:pPr>
              <a:defRPr b="1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System Settings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F92DFF-6651-7591-73D9-DAC0C51C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4637" r="5064" b="27063"/>
          <a:stretch>
            <a:fillRect/>
          </a:stretch>
        </p:blipFill>
        <p:spPr>
          <a:xfrm>
            <a:off x="6735337" y="2921620"/>
            <a:ext cx="5241074" cy="35712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Running Apps</a:t>
            </a:r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Force Quit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 and </a:t>
            </a:r>
            <a:r>
              <a:rPr dirty="0"/>
              <a:t>the Browser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Remind them to save any open files before quitting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Force Quit </a:t>
            </a:r>
            <a:r>
              <a:rPr dirty="0"/>
              <a:t>window</a:t>
            </a:r>
          </a:p>
          <a:p>
            <a:pPr>
              <a:defRPr b="1"/>
            </a:pPr>
            <a:endParaRPr lang="en-US" dirty="0"/>
          </a:p>
          <a:p>
            <a:pPr>
              <a:defRPr b="1"/>
            </a:pPr>
            <a:r>
              <a:rPr dirty="0"/>
              <a:t>Check menu bar items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Hover over each</a:t>
            </a:r>
            <a:r>
              <a:rPr lang="en-US" dirty="0"/>
              <a:t> and c</a:t>
            </a:r>
            <a:r>
              <a:rPr dirty="0"/>
              <a:t>lose if needed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Look for things like screen sharing apps and chat apps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7EE3C70A-2B2D-B433-0011-F92813CC97BD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</a:t>
            </a:r>
            <a:r>
              <a:rPr lang="en-US" dirty="0"/>
              <a:t>Screen Mirroring and </a:t>
            </a:r>
            <a:r>
              <a:rPr dirty="0"/>
              <a:t>Desktops</a:t>
            </a: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Open Control Center from Menu Bar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</a:t>
            </a:r>
            <a:r>
              <a:rPr lang="en-US" i="1" dirty="0">
                <a:solidFill>
                  <a:srgbClr val="7030A0"/>
                </a:solidFill>
              </a:rPr>
              <a:t>Screen Mirroring</a:t>
            </a:r>
            <a:r>
              <a:rPr lang="en-US" dirty="0"/>
              <a:t> status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Turn off if needed</a:t>
            </a:r>
          </a:p>
          <a:p>
            <a:pPr>
              <a:defRPr b="1"/>
            </a:pPr>
            <a:endParaRPr lang="en-US" dirty="0"/>
          </a:p>
          <a:p>
            <a:pPr>
              <a:defRPr b="1"/>
            </a:pPr>
            <a:endParaRPr lang="en-US" dirty="0"/>
          </a:p>
          <a:p>
            <a:pPr>
              <a:defRPr b="1"/>
            </a:pPr>
            <a:r>
              <a:rPr dirty="0"/>
              <a:t>Hold down </a:t>
            </a:r>
            <a:r>
              <a:rPr sz="2400" i="1" dirty="0">
                <a:solidFill>
                  <a:srgbClr val="7030A0"/>
                </a:solidFill>
              </a:rPr>
              <a:t>CTRL</a:t>
            </a:r>
            <a:r>
              <a:rPr dirty="0"/>
              <a:t> and press the </a:t>
            </a:r>
            <a:r>
              <a:rPr sz="2400" i="1" dirty="0">
                <a:solidFill>
                  <a:srgbClr val="7030A0"/>
                </a:solidFill>
              </a:rPr>
              <a:t>Up-Arrow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(or use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sz="2400" i="1" dirty="0">
                <a:solidFill>
                  <a:srgbClr val="7030A0"/>
                </a:solidFill>
              </a:rPr>
              <a:t>F3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for one desktop</a:t>
            </a:r>
            <a:r>
              <a:rPr lang="en-US" dirty="0"/>
              <a:t>, no stray apps, c</a:t>
            </a:r>
            <a:r>
              <a:rPr dirty="0"/>
              <a:t>lose </a:t>
            </a:r>
            <a:r>
              <a:rPr lang="en-US" dirty="0"/>
              <a:t>as </a:t>
            </a:r>
            <a:r>
              <a:rPr dirty="0"/>
              <a:t>needed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</a:t>
            </a:r>
          </a:p>
        </p:txBody>
      </p:sp>
      <p:sp>
        <p:nvSpPr>
          <p:cNvPr id="148" name="Next Slide">
            <a:hlinkClick r:id="" action="ppaction://hlinkshowjump?jump=nextslide"/>
          </p:cNvPr>
          <p:cNvSpPr/>
          <p:nvPr/>
        </p:nvSpPr>
        <p:spPr>
          <a:xfrm>
            <a:off x="940374" y="5727068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rectangular sign with white text&#10;&#10;AI-generated content may be incorrect.">
            <a:extLst>
              <a:ext uri="{FF2B5EF4-FFF2-40B4-BE49-F238E27FC236}">
                <a16:creationId xmlns:a16="http://schemas.microsoft.com/office/drawing/2014/main" id="{850D2A00-CB3F-6EDD-4BBB-C79740A8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03" y="4187711"/>
            <a:ext cx="1260417" cy="7508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36429A-5B56-01F3-BDD0-3835FCC6D117}"/>
              </a:ext>
            </a:extLst>
          </p:cNvPr>
          <p:cNvGrpSpPr/>
          <p:nvPr/>
        </p:nvGrpSpPr>
        <p:grpSpPr>
          <a:xfrm>
            <a:off x="8284028" y="1890723"/>
            <a:ext cx="2836892" cy="1615951"/>
            <a:chOff x="7710570" y="1825625"/>
            <a:chExt cx="3432122" cy="1955006"/>
          </a:xfrm>
        </p:grpSpPr>
        <p:pic>
          <p:nvPicPr>
            <p:cNvPr id="3" name="Picture 2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DF53DC0C-A65B-8F0F-09B3-4AFE5F0F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570" y="1825625"/>
              <a:ext cx="3432122" cy="1955006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0D48920-04CF-72CD-3E83-26D12368662B}"/>
                </a:ext>
              </a:extLst>
            </p:cNvPr>
            <p:cNvSpPr/>
            <p:nvPr/>
          </p:nvSpPr>
          <p:spPr>
            <a:xfrm>
              <a:off x="10242870" y="3010634"/>
              <a:ext cx="751703" cy="749643"/>
            </a:xfrm>
            <a:prstGeom prst="roundRect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4F3C8-4450-E802-9EF9-33747CF0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CE63AAF9-17B8-8577-5B30-82B8938BA0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Get Oriented (optional)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6790D923-4569-B7D0-5007-F0F746C9D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First off, would you help me get oriented to your phone?</a:t>
            </a:r>
            <a:br>
              <a:rPr lang="en-US" dirty="0">
                <a:solidFill>
                  <a:srgbClr val="215F9A"/>
                </a:solidFill>
              </a:rPr>
            </a:br>
            <a:r>
              <a:rPr lang="en-US" dirty="0">
                <a:solidFill>
                  <a:srgbClr val="215F9A"/>
                </a:solidFill>
              </a:rPr>
              <a:t>At the bottom there might be 3 icons, or just a white line</a:t>
            </a:r>
            <a:endParaRPr dirty="0">
              <a:solidFill>
                <a:srgbClr val="FF40FF"/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Thank you! That will help me guide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through this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During the process, if you get pop-ups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don’t recognize, let me know and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we’ll work through them.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E7647478-2273-5833-F310-248DEC59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28" y="2866898"/>
            <a:ext cx="2590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93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26A7-8445-3DF4-326C-FB2342FE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0832875F-7373-E5BA-B5D3-BF995BCD6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</a:t>
            </a:r>
            <a:r>
              <a:rPr dirty="0"/>
              <a:t>Start Sharing</a:t>
            </a:r>
            <a:r>
              <a:rPr lang="en-US" dirty="0"/>
              <a:t> (1/2)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2BD060A0-30D7-5652-C928-FCBF36C72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tap my picture, then possibly swipe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buttons to the left to show it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To share the full screen, tap </a:t>
            </a:r>
            <a:r>
              <a:rPr dirty="0"/>
              <a:t>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br>
              <a:rPr lang="en-US" sz="2400" i="1" dirty="0">
                <a:solidFill>
                  <a:srgbClr val="7030A0"/>
                </a:solidFill>
              </a:rPr>
            </a:br>
            <a:r>
              <a:rPr dirty="0"/>
              <a:t>button</a:t>
            </a:r>
            <a:r>
              <a:rPr lang="en-US" dirty="0"/>
              <a:t> toward the bottom of the list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A new pop-up will appear…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dirty="0"/>
              <a:t>Choose </a:t>
            </a:r>
            <a:r>
              <a:rPr lang="en-US" sz="2400" i="1" dirty="0">
                <a:solidFill>
                  <a:srgbClr val="7030A0"/>
                </a:solidFill>
              </a:rPr>
              <a:t>START NOW </a:t>
            </a:r>
            <a:r>
              <a:rPr lang="en-US" sz="2400" dirty="0">
                <a:solidFill>
                  <a:schemeClr val="tx1"/>
                </a:solidFill>
              </a:rPr>
              <a:t>to begin sharing</a:t>
            </a:r>
          </a:p>
          <a:p>
            <a:pPr>
              <a:spcBef>
                <a:spcPts val="20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Let me know if you’re asked for permission…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27BB00-5FF0-8B1C-286E-068FA81A445E}"/>
              </a:ext>
            </a:extLst>
          </p:cNvPr>
          <p:cNvGrpSpPr/>
          <p:nvPr/>
        </p:nvGrpSpPr>
        <p:grpSpPr>
          <a:xfrm>
            <a:off x="6896100" y="2447829"/>
            <a:ext cx="4674796" cy="404010"/>
            <a:chOff x="6896100" y="2447828"/>
            <a:chExt cx="6324600" cy="5465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979D1B-E31D-814A-8994-420FFE42A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2448319"/>
              <a:ext cx="6324600" cy="5461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AC71B3D-8116-4CE1-5616-71DDC2B74E34}"/>
                </a:ext>
              </a:extLst>
            </p:cNvPr>
            <p:cNvSpPr/>
            <p:nvPr/>
          </p:nvSpPr>
          <p:spPr>
            <a:xfrm>
              <a:off x="8960104" y="2447828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29C3B2-C2EE-FBAA-DC02-460A63DB4172}"/>
              </a:ext>
            </a:extLst>
          </p:cNvPr>
          <p:cNvGrpSpPr/>
          <p:nvPr/>
        </p:nvGrpSpPr>
        <p:grpSpPr>
          <a:xfrm>
            <a:off x="8764195" y="3286385"/>
            <a:ext cx="2806701" cy="2324100"/>
            <a:chOff x="9019036" y="3526938"/>
            <a:chExt cx="2806701" cy="23241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16D0505-4B6D-D7AA-9852-C1AFB3D5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036" y="3526938"/>
              <a:ext cx="2806700" cy="2324100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2A49E99-BBFA-D203-0854-2648E025E6D3}"/>
                </a:ext>
              </a:extLst>
            </p:cNvPr>
            <p:cNvSpPr/>
            <p:nvPr/>
          </p:nvSpPr>
          <p:spPr>
            <a:xfrm>
              <a:off x="9019037" y="4795520"/>
              <a:ext cx="2806700" cy="380418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685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923A5-3DAD-D776-B851-380C86A6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2D56-A76D-CE58-5284-2F33BF45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8E359-FDCF-37C5-2A75-294C98D8C8B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main room</a:t>
            </a:r>
          </a:p>
        </p:txBody>
      </p:sp>
    </p:spTree>
    <p:extLst>
      <p:ext uri="{BB962C8B-B14F-4D97-AF65-F5344CB8AC3E}">
        <p14:creationId xmlns:p14="http://schemas.microsoft.com/office/powerpoint/2010/main" val="242409187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00BF-23A2-CB1C-96F3-443F0B31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427DC7E6-5DA5-7C77-885D-B3DF9F413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Start Sharing (2/2)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45F8DFDE-523E-B7B9-6B84-66C970C5B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20232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sz="3000" dirty="0"/>
              <a:t>If asked for permission…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They must allow Zoom to run on top of other apps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Scroll to the bottom of the list to find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Flick the switch to enable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Tap the left arrow at the top of the screen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Ask to start their video again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Click the Movie Camera (Video) icon in Zoom</a:t>
            </a: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C263CE42-439B-E101-97CF-467EC408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28" y="1936909"/>
            <a:ext cx="3035300" cy="4699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69B7BD-5262-E328-2639-42C2DDB781A3}"/>
              </a:ext>
            </a:extLst>
          </p:cNvPr>
          <p:cNvSpPr/>
          <p:nvPr/>
        </p:nvSpPr>
        <p:spPr>
          <a:xfrm>
            <a:off x="11313456" y="5753170"/>
            <a:ext cx="728128" cy="41656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C50E3E-ADE1-6078-1534-4B8D896BB9CF}"/>
              </a:ext>
            </a:extLst>
          </p:cNvPr>
          <p:cNvSpPr/>
          <p:nvPr/>
        </p:nvSpPr>
        <p:spPr>
          <a:xfrm>
            <a:off x="9113769" y="2296561"/>
            <a:ext cx="373450" cy="41656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90414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0B61-ADD4-7696-436A-5743E0BDE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6F8F9185-DDE6-AE96-63AB-E55C61844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Terminate Other Apps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2484E32E-38C0-48CB-4048-42534D6F5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3148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Show the app-switcher using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/>
              <a:t>or by swiping up halfway on the </a:t>
            </a:r>
            <a:r>
              <a:rPr lang="en-US" sz="2400" b="1" i="1" dirty="0">
                <a:solidFill>
                  <a:srgbClr val="7030A0"/>
                </a:solidFill>
              </a:rPr>
              <a:t>gesture bar </a:t>
            </a:r>
            <a:r>
              <a:rPr lang="en-US" b="1" dirty="0"/>
              <a:t>(white line)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Be careful, don’t close Zoom!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Close everything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except Zoom </a:t>
            </a:r>
            <a:r>
              <a:rPr lang="en-US" b="1" dirty="0"/>
              <a:t>by swiping the unneeded apps up and off the screen</a:t>
            </a:r>
          </a:p>
          <a:p>
            <a:pPr marL="233363" indent="-223838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/>
              <a:t>Return to the home screen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879A49C6-E456-D9F1-105A-F3C476E8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4607" r="18701" b="21863"/>
          <a:stretch>
            <a:fillRect/>
          </a:stretch>
        </p:blipFill>
        <p:spPr>
          <a:xfrm>
            <a:off x="9220666" y="1835523"/>
            <a:ext cx="2700152" cy="40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82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0C54-1CCF-D775-3131-471B1FCAA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9BB19815-7BF5-DD84-E4CE-F3AFAAFF9EF7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391BFB53-DDE8-F427-AA94-07718E8B8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(1/2)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91E7DEFC-55D3-DF25-272E-61C31746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Launch their browser of choice</a:t>
            </a:r>
          </a:p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>
                <a:solidFill>
                  <a:schemeClr val="tx1"/>
                </a:solidFill>
              </a:rPr>
              <a:t>to go back to the switcher (or swipe up on the </a:t>
            </a:r>
            <a:r>
              <a:rPr lang="en-US" b="1" i="1" dirty="0">
                <a:solidFill>
                  <a:srgbClr val="7030A0"/>
                </a:solidFill>
              </a:rPr>
              <a:t>gesture bar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and hold the Zoom icon, then </a:t>
            </a:r>
            <a:r>
              <a:rPr lang="en-US" b="1" i="1" dirty="0">
                <a:solidFill>
                  <a:srgbClr val="7030A0"/>
                </a:solidFill>
              </a:rPr>
              <a:t>Split Top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sz="2400">
                <a:solidFill>
                  <a:schemeClr val="tx1"/>
                </a:solidFill>
              </a:rPr>
              <a:t>In some </a:t>
            </a:r>
            <a:r>
              <a:rPr lang="en-US" sz="2400" dirty="0">
                <a:solidFill>
                  <a:schemeClr val="tx1"/>
                </a:solidFill>
              </a:rPr>
              <a:t>versions, tap and hold the Zoom icon and drop it on the top half of the screen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Tap the browser to fill the bottom half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C6403D9-926A-C589-8743-A5C7623B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38" y="1690687"/>
            <a:ext cx="2721642" cy="4547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5CD74D-94A6-5D4B-5B50-03A3D3AFDF6A}"/>
              </a:ext>
            </a:extLst>
          </p:cNvPr>
          <p:cNvSpPr/>
          <p:nvPr/>
        </p:nvSpPr>
        <p:spPr>
          <a:xfrm>
            <a:off x="9681882" y="2848983"/>
            <a:ext cx="2111190" cy="314961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7593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5793-5C1F-1CAF-B8B2-A196ABE46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FD56F638-7DAC-F1E3-CC7C-EDD3C9D9084F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E5CAA32D-9D6C-3121-388A-523B71107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(2/2)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AE1B8366-C878-B88C-2E2F-704BD8101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Adjust the divider between the top and bottom so the Zoom portion is about a third of the display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 sure not to make zoom so small that it disappears</a:t>
            </a:r>
          </a:p>
        </p:txBody>
      </p:sp>
      <p:sp>
        <p:nvSpPr>
          <p:cNvPr id="148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C13711-9A20-63BF-5767-D42DFB22C7ED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A26714E5-EF3A-6BC1-A316-18DAB4B6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75" y="1188850"/>
            <a:ext cx="2639916" cy="471722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DFA855-12DD-7D07-41D1-3A4D65DD5621}"/>
              </a:ext>
            </a:extLst>
          </p:cNvPr>
          <p:cNvSpPr/>
          <p:nvPr/>
        </p:nvSpPr>
        <p:spPr>
          <a:xfrm>
            <a:off x="9936480" y="2611120"/>
            <a:ext cx="985520" cy="17272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2048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F73B-A3B9-4320-8D36-C0DB87A75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87CCCB57-6A4C-B2D7-59CC-228DDFCB4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CC098831-2780-FF93-E0BD-1705A0F0F5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>
                <a:solidFill>
                  <a:schemeClr val="tx1"/>
                </a:solidFill>
              </a:rPr>
              <a:t>Zoom in the browser: </a:t>
            </a:r>
            <a:r>
              <a:rPr lang="en-US" b="1" dirty="0">
                <a:solidFill>
                  <a:srgbClr val="215F9A"/>
                </a:solidFill>
              </a:rPr>
              <a:t>Be sure not to close the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D37F651E-569B-8249-BC42-8ABEE5A6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244F6D1B-6297-72B9-50FB-DF0633D0F5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29189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AF43-056E-30FB-124A-FAF21084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4408447-7612-70C4-4910-D9FA75931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the UI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159D236-4980-A344-2BD7-CF02CF63D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Explore the items on the taskbar</a:t>
            </a:r>
          </a:p>
          <a:p>
            <a:pPr lvl="1">
              <a:defRPr b="1"/>
            </a:pPr>
            <a:r>
              <a:rPr lang="en-US" sz="2400" b="0" dirty="0"/>
              <a:t>Check and clear clipboard history if present</a:t>
            </a:r>
          </a:p>
          <a:p>
            <a:pPr lvl="1">
              <a:defRPr b="1"/>
            </a:pPr>
            <a:r>
              <a:rPr lang="en-US" sz="2400" b="0" dirty="0"/>
              <a:t>Check for a Caret to see what it reveals</a:t>
            </a:r>
          </a:p>
          <a:p>
            <a:pPr lvl="1">
              <a:defRPr b="1"/>
            </a:pPr>
            <a:r>
              <a:rPr lang="en-US" sz="2400" b="0" dirty="0"/>
              <a:t>Close apps other than Zoom</a:t>
            </a:r>
            <a:r>
              <a:rPr lang="en-US" sz="2400" dirty="0"/>
              <a:t> </a:t>
            </a:r>
            <a:r>
              <a:rPr lang="en-US" sz="2400" b="0" dirty="0"/>
              <a:t>and the browser</a:t>
            </a:r>
          </a:p>
          <a:p>
            <a:pPr marL="0" indent="0">
              <a:spcBef>
                <a:spcPts val="2200"/>
              </a:spcBef>
              <a:buNone/>
              <a:defRPr b="1"/>
            </a:pPr>
            <a:endParaRPr lang="en-US" sz="2400" b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B5668-E935-45D7-CF1A-D56DE56EF442}"/>
              </a:ext>
            </a:extLst>
          </p:cNvPr>
          <p:cNvGrpSpPr/>
          <p:nvPr/>
        </p:nvGrpSpPr>
        <p:grpSpPr>
          <a:xfrm>
            <a:off x="1382486" y="3984636"/>
            <a:ext cx="3055445" cy="2105239"/>
            <a:chOff x="838200" y="4071724"/>
            <a:chExt cx="3055445" cy="2105239"/>
          </a:xfrm>
        </p:grpSpPr>
        <p:pic>
          <p:nvPicPr>
            <p:cNvPr id="14" name="Picture 1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40BE665-3EBB-4B36-1DB9-0BA8AE4C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142413"/>
              <a:ext cx="3055445" cy="20345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F9D3F8-F931-3186-48CA-5429EE1CD29E}"/>
                </a:ext>
              </a:extLst>
            </p:cNvPr>
            <p:cNvSpPr/>
            <p:nvPr/>
          </p:nvSpPr>
          <p:spPr>
            <a:xfrm>
              <a:off x="2783085" y="4071724"/>
              <a:ext cx="363255" cy="402953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31547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8FEB-4223-EF38-56FA-23C79C73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56913BE-D82C-AD24-C792-10BC1CAEF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Displays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EF37F57-5091-D254-A115-308E1B75F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b="1" dirty="0"/>
              <a:t>Open Display Settings</a:t>
            </a:r>
          </a:p>
          <a:p>
            <a:pPr lvl="1">
              <a:tabLst>
                <a:tab pos="3768725" algn="l"/>
              </a:tabLst>
              <a:defRPr b="1"/>
            </a:pPr>
            <a:r>
              <a:rPr lang="en-US" sz="2400" b="0" dirty="0"/>
              <a:t>Right click on the desktop and click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 Settings</a:t>
            </a:r>
            <a:b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400" b="1" i="1" dirty="0"/>
              <a:t>or</a:t>
            </a:r>
            <a:br>
              <a:rPr lang="en-US" sz="2400" i="1" dirty="0"/>
            </a:br>
            <a:r>
              <a:rPr lang="en-US" sz="2400" b="0" dirty="0"/>
              <a:t>Open the Settings App, then choose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Displays</a:t>
            </a:r>
          </a:p>
          <a:p>
            <a:pPr lvl="1">
              <a:defRPr b="1"/>
            </a:pPr>
            <a:r>
              <a:rPr lang="en-US" sz="2400" b="0" dirty="0"/>
              <a:t>If multiple displays are shown, disable all but one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FEA707-9583-C4F7-7AB9-F9DC14A4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9" y="4299536"/>
            <a:ext cx="1731735" cy="192871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22E2B0-18B3-BE31-9918-C910E02D7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34" y="4299536"/>
            <a:ext cx="2301826" cy="196630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11A541-B0FD-7F1F-60EC-9D7C4CA9B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79" y="4299536"/>
            <a:ext cx="2301827" cy="197410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C0CF15-BECC-5D98-5A3E-06FF8B39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84" y="4299536"/>
            <a:ext cx="2435909" cy="1971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B8B55-04E8-2D28-4E54-5E6CB92CDB6D}"/>
              </a:ext>
            </a:extLst>
          </p:cNvPr>
          <p:cNvSpPr txBox="1"/>
          <p:nvPr/>
        </p:nvSpPr>
        <p:spPr>
          <a:xfrm>
            <a:off x="1232809" y="6265842"/>
            <a:ext cx="22846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Right click desktop    </a:t>
            </a: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692D0-A183-63D3-75EB-C96761D83D15}"/>
              </a:ext>
            </a:extLst>
          </p:cNvPr>
          <p:cNvSpPr txBox="1"/>
          <p:nvPr/>
        </p:nvSpPr>
        <p:spPr>
          <a:xfrm>
            <a:off x="6191932" y="6265840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Check for multiple displays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C4764-F450-AE20-B481-4E7A6D634E88}"/>
              </a:ext>
            </a:extLst>
          </p:cNvPr>
          <p:cNvSpPr txBox="1"/>
          <p:nvPr/>
        </p:nvSpPr>
        <p:spPr>
          <a:xfrm>
            <a:off x="3360285" y="6265841"/>
            <a:ext cx="24359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Open Settings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901DB-0F19-007C-DD3A-61EFC9AAF697}"/>
              </a:ext>
            </a:extLst>
          </p:cNvPr>
          <p:cNvSpPr txBox="1"/>
          <p:nvPr/>
        </p:nvSpPr>
        <p:spPr>
          <a:xfrm>
            <a:off x="8925378" y="6273645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Disable other displays</a:t>
            </a:r>
          </a:p>
        </p:txBody>
      </p:sp>
    </p:spTree>
    <p:extLst>
      <p:ext uri="{BB962C8B-B14F-4D97-AF65-F5344CB8AC3E}">
        <p14:creationId xmlns:p14="http://schemas.microsoft.com/office/powerpoint/2010/main" val="222492976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572E-29D3-AE7C-8FDA-8A27333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0900B9A3-5A36-6944-ACE3-53E945A84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2D45606-DD7C-6BA7-EE02-8032E8F40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5030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sz="2400" b="0" dirty="0"/>
              <a:t>Click the App Launcher and look for multiple desktops at the top</a:t>
            </a:r>
          </a:p>
          <a:p>
            <a:pPr>
              <a:defRPr b="1"/>
            </a:pPr>
            <a:r>
              <a:rPr lang="en-US" sz="2400" b="0" dirty="0"/>
              <a:t>If that doesn’t work, check for desktop icons in the taskbar</a:t>
            </a:r>
          </a:p>
          <a:p>
            <a:pPr>
              <a:defRPr b="1"/>
            </a:pPr>
            <a:r>
              <a:rPr lang="en-US" sz="2400" b="0" dirty="0"/>
              <a:t>There may be empty desktops that you can’t close. It’s OK as long as they are empty.</a:t>
            </a:r>
          </a:p>
          <a:p>
            <a:pPr>
              <a:defRPr b="1"/>
            </a:pPr>
            <a:r>
              <a:rPr lang="en-US" sz="2400" b="0" dirty="0"/>
              <a:t>Look for “Workspaces” in Settings/</a:t>
            </a:r>
            <a:r>
              <a:rPr lang="en-US" sz="2400" b="0" dirty="0" err="1"/>
              <a:t>Prefs</a:t>
            </a:r>
            <a:endParaRPr lang="en-US" sz="2400" b="0" dirty="0"/>
          </a:p>
          <a:p>
            <a:pPr>
              <a:defRPr b="1"/>
            </a:pPr>
            <a:r>
              <a:rPr lang="en-US" sz="2400" dirty="0"/>
              <a:t>No luck?</a:t>
            </a:r>
            <a:r>
              <a:rPr lang="en-US" sz="2400" b="0" dirty="0"/>
              <a:t> </a:t>
            </a:r>
            <a:r>
              <a:rPr lang="en-US" sz="2400" b="0" dirty="0">
                <a:hlinkClick r:id="rId3" action="ppaction://hlinksldjump"/>
              </a:rPr>
              <a:t>Try using keyboard shortcuts</a:t>
            </a:r>
            <a:endParaRPr lang="en-US" sz="2400" b="0" dirty="0"/>
          </a:p>
          <a:p>
            <a:pPr>
              <a:spcBef>
                <a:spcPts val="2200"/>
              </a:spcBef>
              <a:defRPr b="1"/>
            </a:pPr>
            <a:r>
              <a:rPr lang="en-US" sz="2400" b="1" dirty="0"/>
              <a:t>Otherwise</a:t>
            </a:r>
            <a:r>
              <a:rPr lang="en-US" sz="2400" b="0" dirty="0"/>
              <a:t>, </a:t>
            </a:r>
            <a:r>
              <a:rPr lang="en-US" sz="2400" b="0" dirty="0">
                <a:hlinkClick r:id="rId4" action="ppaction://hlinksldjump"/>
              </a:rPr>
              <a:t>Continue to Terminal commands</a:t>
            </a:r>
            <a:endParaRPr lang="en-US" sz="2400" b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28838-A621-7129-D71C-D06E1018BE51}"/>
              </a:ext>
            </a:extLst>
          </p:cNvPr>
          <p:cNvGrpSpPr/>
          <p:nvPr/>
        </p:nvGrpSpPr>
        <p:grpSpPr>
          <a:xfrm>
            <a:off x="7467484" y="1965791"/>
            <a:ext cx="4366321" cy="3280331"/>
            <a:chOff x="7467484" y="1825625"/>
            <a:chExt cx="4366321" cy="3280331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479A31E-E021-8885-720D-64D701B8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484" y="1825625"/>
              <a:ext cx="4310429" cy="323282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F6179-3B40-6AF9-8FCB-627D80167DD3}"/>
                </a:ext>
              </a:extLst>
            </p:cNvPr>
            <p:cNvSpPr/>
            <p:nvPr/>
          </p:nvSpPr>
          <p:spPr>
            <a:xfrm>
              <a:off x="8861924" y="2417306"/>
              <a:ext cx="1506447" cy="53307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93DFA5-F971-FD37-8661-62F373B33E1D}"/>
                </a:ext>
              </a:extLst>
            </p:cNvPr>
            <p:cNvSpPr/>
            <p:nvPr/>
          </p:nvSpPr>
          <p:spPr>
            <a:xfrm>
              <a:off x="11353801" y="4660312"/>
              <a:ext cx="480004" cy="445644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CD352-22B9-4BED-D3E5-595BB595F5FA}"/>
              </a:ext>
            </a:extLst>
          </p:cNvPr>
          <p:cNvGrpSpPr/>
          <p:nvPr/>
        </p:nvGrpSpPr>
        <p:grpSpPr>
          <a:xfrm>
            <a:off x="8282994" y="6042864"/>
            <a:ext cx="2809157" cy="1079843"/>
            <a:chOff x="8282994" y="5568980"/>
            <a:chExt cx="2809157" cy="1079843"/>
          </a:xfrm>
        </p:grpSpPr>
        <p:pic>
          <p:nvPicPr>
            <p:cNvPr id="10" name="Picture 9" descr="A computer screen with a blue and grey square&#10;&#10;AI-generated content may be incorrect.">
              <a:extLst>
                <a:ext uri="{FF2B5EF4-FFF2-40B4-BE49-F238E27FC236}">
                  <a16:creationId xmlns:a16="http://schemas.microsoft.com/office/drawing/2014/main" id="{FD2D74C0-14A3-3500-B7C3-E2A04060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994" y="5568980"/>
              <a:ext cx="2809157" cy="107984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06EDAD-44F3-43A1-35D4-CEDABE9A2B62}"/>
                </a:ext>
              </a:extLst>
            </p:cNvPr>
            <p:cNvSpPr/>
            <p:nvPr/>
          </p:nvSpPr>
          <p:spPr>
            <a:xfrm>
              <a:off x="9390955" y="5920239"/>
              <a:ext cx="927749" cy="30702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86DCEDB-F4A0-3FF9-443B-892D9818C720}"/>
              </a:ext>
            </a:extLst>
          </p:cNvPr>
          <p:cNvSpPr txBox="1"/>
          <p:nvPr/>
        </p:nvSpPr>
        <p:spPr>
          <a:xfrm>
            <a:off x="8545258" y="5326235"/>
            <a:ext cx="2284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 Launcher</a:t>
            </a:r>
          </a:p>
          <a:p>
            <a:pPr algn="ctr"/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Desktop icons</a:t>
            </a:r>
            <a:endParaRPr kumimoji="0" lang="en-US" sz="12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68860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A5D4-28FE-015F-E0CA-49BC6ABD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85CBB12-501A-A8C1-6076-A9E5F9B30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 hot-keys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EE156B-8D4F-58A9-6A37-915ABABEE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Common Distributions and </a:t>
            </a:r>
            <a:r>
              <a:rPr lang="en-US" sz="2400"/>
              <a:t>Desktop Environments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90407B-884E-8B13-5824-0354DCCA1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265133"/>
              </p:ext>
            </p:extLst>
          </p:nvPr>
        </p:nvGraphicFramePr>
        <p:xfrm>
          <a:off x="1167384" y="2513192"/>
          <a:ext cx="9585961" cy="28453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82696">
                  <a:extLst>
                    <a:ext uri="{9D8B030D-6E8A-4147-A177-3AD203B41FA5}">
                      <a16:colId xmlns:a16="http://schemas.microsoft.com/office/drawing/2014/main" val="2024479372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537110305"/>
                    </a:ext>
                  </a:extLst>
                </a:gridCol>
                <a:gridCol w="2596897">
                  <a:extLst>
                    <a:ext uri="{9D8B030D-6E8A-4147-A177-3AD203B41FA5}">
                      <a16:colId xmlns:a16="http://schemas.microsoft.com/office/drawing/2014/main" val="2849841740"/>
                    </a:ext>
                  </a:extLst>
                </a:gridCol>
              </a:tblGrid>
              <a:tr h="38867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Desktop Environment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Show Workspaces / Overview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Switch Workspaces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773411"/>
                  </a:ext>
                </a:extLst>
              </a:tr>
              <a:tr h="38345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GNOME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(Fedora, Debian, Ubuntu)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(Windows key)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+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PgUp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PgDn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64286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KDE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Kubuntu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F1 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F8</a:t>
                      </a:r>
                      <a:endParaRPr lang="en-US" sz="1800" dirty="0"/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9233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Cinnamon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(Linux Mint)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↑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85139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Xfce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26592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32873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LXQt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LXDE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/>
                        <a:t>Ctrl + Alt + 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69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9133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F07E-B501-98C7-46DF-58808647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E02A6D0-CAC3-0AC3-85E5-68F4F4F1B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a Terminal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74910E4-C55C-2EF9-2608-796CB45E6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3937000"/>
            <a:ext cx="3675742" cy="14981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systemd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-detect-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virt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who</a:t>
            </a: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384903-0FEE-A245-70BF-93045BFC74C8}"/>
              </a:ext>
            </a:extLst>
          </p:cNvPr>
          <p:cNvSpPr txBox="1">
            <a:spLocks/>
          </p:cNvSpPr>
          <p:nvPr/>
        </p:nvSpPr>
        <p:spPr>
          <a:xfrm>
            <a:off x="4787722" y="3937000"/>
            <a:ext cx="5822218" cy="151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EXPECTED OUTPUT</a:t>
            </a: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detects virtual machine. Should say “none”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Look for more than 1 user logged in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26ED4F-5943-8BFB-2B16-1C9F32996D8E}"/>
              </a:ext>
            </a:extLst>
          </p:cNvPr>
          <p:cNvSpPr/>
          <p:nvPr/>
        </p:nvSpPr>
        <p:spPr>
          <a:xfrm>
            <a:off x="940374" y="5814146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DA9E41-C7C0-86D3-5B47-78ED50C290B9}"/>
              </a:ext>
            </a:extLst>
          </p:cNvPr>
          <p:cNvGrpSpPr/>
          <p:nvPr/>
        </p:nvGrpSpPr>
        <p:grpSpPr>
          <a:xfrm>
            <a:off x="609597" y="3707945"/>
            <a:ext cx="10000343" cy="1734459"/>
            <a:chOff x="609598" y="3199945"/>
            <a:chExt cx="10000343" cy="173445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F0AE6E7-AD2B-35A0-E0AF-293A15330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13943" y="3199945"/>
              <a:ext cx="0" cy="172720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C70348-226C-4E83-6C9E-CE2606C30C15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8" y="4346574"/>
              <a:ext cx="1000034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2FC432-53DD-507F-2214-81696ADB6341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8" y="4934404"/>
              <a:ext cx="1000034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450A10-9F87-A64F-726C-0E88C9793067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8" y="3729718"/>
              <a:ext cx="1000034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C27A3B-285D-3E6F-363E-9568DC805F5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defRPr b="1"/>
            </a:pPr>
            <a:r>
              <a:rPr lang="en-US" sz="2400" dirty="0"/>
              <a:t>Ask the user to open a Terminal (aka shell window)</a:t>
            </a:r>
          </a:p>
          <a:p>
            <a:pPr hangingPunct="1">
              <a:defRPr b="1"/>
            </a:pPr>
            <a:r>
              <a:rPr lang="en-US" sz="2400" dirty="0"/>
              <a:t>Have them type each of the commands below and hit Enter</a:t>
            </a:r>
          </a:p>
          <a:p>
            <a:pPr lvl="1" hangingPunct="1">
              <a:defRPr b="1"/>
            </a:pPr>
            <a:r>
              <a:rPr lang="en-US" sz="2400" dirty="0"/>
              <a:t>They must type the commands exactly as shown</a:t>
            </a:r>
          </a:p>
          <a:p>
            <a:pPr lvl="1" hangingPunct="1">
              <a:defRPr b="1"/>
            </a:pPr>
            <a:r>
              <a:rPr lang="en-US" sz="2400" dirty="0"/>
              <a:t>Check that the out is as expected</a:t>
            </a:r>
          </a:p>
        </p:txBody>
      </p:sp>
    </p:spTree>
    <p:extLst>
      <p:ext uri="{BB962C8B-B14F-4D97-AF65-F5344CB8AC3E}">
        <p14:creationId xmlns:p14="http://schemas.microsoft.com/office/powerpoint/2010/main" val="7757728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C9E0-EF25-7235-86CF-E9DBF6AF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0E25BAA-7035-BF29-283E-F0A9E31C9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Welcome!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BD908DD7-89D5-1A71-737B-B0E292C4DB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What sort of device are you using today: Windows, Mac?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Mac, try sharing screen to see if permissions are set</a:t>
            </a:r>
          </a:p>
          <a:p>
            <a:pPr marL="190500">
              <a:spcBef>
                <a:spcPts val="1800"/>
              </a:spcBef>
              <a:spcAft>
                <a:spcPts val="6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Are you wearing a smart watch, ear buds, or smart glasses?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defRPr sz="2400"/>
            </a:pPr>
            <a:r>
              <a:rPr lang="en-US" dirty="0">
                <a:solidFill>
                  <a:schemeClr val="tx1"/>
                </a:solidFill>
              </a:rPr>
              <a:t>Put smart watch out of reach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defRPr sz="2400"/>
            </a:pPr>
            <a:r>
              <a:rPr lang="en-US" dirty="0">
                <a:solidFill>
                  <a:schemeClr val="tx1"/>
                </a:solidFill>
              </a:rPr>
              <a:t>Ear buds are OK until the exam begins</a:t>
            </a:r>
          </a:p>
          <a:p>
            <a:pPr marL="685800" lvl="1">
              <a:spcBef>
                <a:spcPts val="600"/>
              </a:spcBef>
              <a:defRPr sz="2400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Bluetooth Hearing Aids: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 during the test process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in until the test, and afterwards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they are not OK with that, ask for help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4246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FF03-30CF-19F8-640F-9040C207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4A43C4-218A-ECE9-ECB5-4BB3C45476C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defRPr b="1"/>
            </a:pPr>
            <a:r>
              <a:rPr lang="en-US" b="1" dirty="0"/>
              <a:t>Press the green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with up arrow at</a:t>
            </a:r>
            <a:br>
              <a:rPr lang="en-US" b="1" dirty="0"/>
            </a:br>
            <a:r>
              <a:rPr lang="en-US" b="1" dirty="0"/>
              <a:t>the bottom of Zoom window</a:t>
            </a:r>
          </a:p>
          <a:p>
            <a:pPr marL="653142" lvl="1" indent="-195942" hangingPunct="1"/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they don’t see it, they might have to click on the zoom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window to make it appear</a:t>
            </a:r>
          </a:p>
          <a:p>
            <a:pPr hangingPunct="1">
              <a:spcBef>
                <a:spcPts val="3600"/>
              </a:spcBef>
              <a:defRPr b="1"/>
            </a:pPr>
            <a:r>
              <a:rPr lang="en-US" b="1" dirty="0"/>
              <a:t>Now Press the blue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at the bottom</a:t>
            </a:r>
            <a:br>
              <a:rPr lang="en-US" b="1" dirty="0"/>
            </a:br>
            <a:r>
              <a:rPr lang="en-US" b="1" dirty="0"/>
              <a:t>of the new window that just popped up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53C69A91-9D99-CF21-A408-701828AAA3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Windows: </a:t>
            </a:r>
            <a:r>
              <a:rPr dirty="0"/>
              <a:t>Start Sharing</a:t>
            </a:r>
          </a:p>
        </p:txBody>
      </p:sp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0148274-A5F6-4AC7-4DB6-F4FBF76E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E79FAE60-D808-0AF2-8EC8-E4F07541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47907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Windows: Hidden Apps</a:t>
            </a:r>
          </a:p>
        </p:txBody>
      </p:sp>
      <p:sp>
        <p:nvSpPr>
          <p:cNvPr id="15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Click </a:t>
            </a:r>
            <a:r>
              <a:rPr lang="en-US" dirty="0"/>
              <a:t>the </a:t>
            </a:r>
            <a:r>
              <a:rPr dirty="0"/>
              <a:t>Caret on right of </a:t>
            </a:r>
            <a:r>
              <a:rPr lang="en-US" dirty="0"/>
              <a:t>taskbar</a:t>
            </a:r>
            <a:r>
              <a:rPr dirty="0"/>
              <a:t> to expose hidden icons</a:t>
            </a:r>
          </a:p>
          <a:p>
            <a:pPr marL="731519" lvl="1" indent="-274319">
              <a:spcBef>
                <a:spcPts val="500"/>
              </a:spcBef>
              <a:defRPr sz="2400"/>
            </a:pPr>
            <a:r>
              <a:rPr dirty="0"/>
              <a:t>If no Caret, inspect icons</a:t>
            </a:r>
            <a:r>
              <a:rPr lang="en-US" dirty="0"/>
              <a:t> to the left of the </a:t>
            </a:r>
            <a:r>
              <a:rPr dirty="0"/>
              <a:t>windows clock</a:t>
            </a:r>
            <a:endParaRPr lang="en-US" dirty="0"/>
          </a:p>
          <a:p>
            <a:pPr>
              <a:spcBef>
                <a:spcPts val="3000"/>
              </a:spcBef>
              <a:defRPr b="1"/>
            </a:pPr>
            <a:r>
              <a:rPr dirty="0"/>
              <a:t>Hover over each, close if needed</a:t>
            </a:r>
          </a:p>
          <a:p>
            <a:pPr marL="685800" lvl="1" indent="-228600">
              <a:defRPr sz="2400"/>
            </a:pPr>
            <a:r>
              <a:rPr dirty="0"/>
              <a:t>Right Click &amp; Close/Quit/</a:t>
            </a:r>
            <a:r>
              <a:rPr lang="en-US" dirty="0"/>
              <a:t>Exit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31C45E-F3A7-67A7-847F-20461F27F2B4}"/>
              </a:ext>
            </a:extLst>
          </p:cNvPr>
          <p:cNvGrpSpPr/>
          <p:nvPr/>
        </p:nvGrpSpPr>
        <p:grpSpPr>
          <a:xfrm>
            <a:off x="4516712" y="4331496"/>
            <a:ext cx="3928258" cy="2019300"/>
            <a:chOff x="4516712" y="4331496"/>
            <a:chExt cx="3928258" cy="20193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93229A5-914E-8C8B-99BE-16351444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3"/>
            <a:stretch>
              <a:fillRect/>
            </a:stretch>
          </p:blipFill>
          <p:spPr>
            <a:xfrm>
              <a:off x="4516712" y="4331496"/>
              <a:ext cx="3928258" cy="2019300"/>
            </a:xfrm>
            <a:prstGeom prst="rect">
              <a:avLst/>
            </a:prstGeom>
          </p:spPr>
        </p:pic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E73DE78-4FB5-609D-E400-739F3DEF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449" y="5341146"/>
              <a:ext cx="302720" cy="3027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AB732-38E8-0924-85BC-6892E714CE5C}"/>
              </a:ext>
            </a:extLst>
          </p:cNvPr>
          <p:cNvGrpSpPr/>
          <p:nvPr/>
        </p:nvGrpSpPr>
        <p:grpSpPr>
          <a:xfrm>
            <a:off x="1395955" y="4331496"/>
            <a:ext cx="2386533" cy="1422400"/>
            <a:chOff x="1395955" y="4331496"/>
            <a:chExt cx="2386533" cy="142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76B6E0-106D-9120-EAA0-880A00E4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>
            <a:xfrm>
              <a:off x="1395955" y="4331496"/>
              <a:ext cx="2386533" cy="1422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E91E9CF-CDBD-B630-51EB-7C9D5AFA03B9}"/>
                </a:ext>
              </a:extLst>
            </p:cNvPr>
            <p:cNvSpPr/>
            <p:nvPr/>
          </p:nvSpPr>
          <p:spPr>
            <a:xfrm>
              <a:off x="1700870" y="5294652"/>
              <a:ext cx="436553" cy="284480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96C1-E1CF-315E-D563-7DD464EE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>
            <a:extLst>
              <a:ext uri="{FF2B5EF4-FFF2-40B4-BE49-F238E27FC236}">
                <a16:creationId xmlns:a16="http://schemas.microsoft.com/office/drawing/2014/main" id="{D56875D3-62B7-4837-6D7D-6EA6FFEFA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 b="1"/>
            </a:lvl1pPr>
          </a:lstStyle>
          <a:p>
            <a:r>
              <a:rPr dirty="0"/>
              <a:t>Windows: D</a:t>
            </a:r>
            <a:r>
              <a:rPr lang="en-US" dirty="0"/>
              <a:t>isplays &amp; D</a:t>
            </a:r>
            <a:r>
              <a:rPr dirty="0"/>
              <a:t>esktops</a:t>
            </a: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6041B3F5-6560-11FC-8140-930717F393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Hold down the </a:t>
            </a:r>
            <a:r>
              <a:rPr lang="en-US" sz="2400" i="1" dirty="0">
                <a:solidFill>
                  <a:srgbClr val="7030A0"/>
                </a:solidFill>
              </a:rPr>
              <a:t>WINDOWS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/>
              <a:t>key and press </a:t>
            </a:r>
            <a:r>
              <a:rPr lang="en-US" sz="2400" i="1" dirty="0">
                <a:solidFill>
                  <a:srgbClr val="7030A0"/>
                </a:solidFill>
              </a:rPr>
              <a:t>P</a:t>
            </a:r>
            <a:endParaRPr lang="en-US"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Select </a:t>
            </a:r>
            <a:r>
              <a:rPr lang="en-US" sz="2400" i="1" dirty="0">
                <a:solidFill>
                  <a:srgbClr val="7030A0"/>
                </a:solidFill>
              </a:rPr>
              <a:t>PC screen only</a:t>
            </a:r>
          </a:p>
          <a:p>
            <a:pPr marL="1196339" lvl="2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Uses only the primary monitor; external displays are ignored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lang="en-US" dirty="0"/>
              <a:t>ESC </a:t>
            </a:r>
            <a:r>
              <a:rPr lang="en-US" sz="2400" i="0" dirty="0">
                <a:solidFill>
                  <a:srgbClr val="002060"/>
                </a:solidFill>
              </a:rPr>
              <a:t>to return to normal view </a:t>
            </a:r>
          </a:p>
          <a:p>
            <a:pPr>
              <a:spcBef>
                <a:spcPts val="2200"/>
              </a:spcBef>
              <a:defRPr b="1"/>
            </a:pPr>
            <a:r>
              <a:rPr dirty="0"/>
              <a:t>Hold down the </a:t>
            </a:r>
            <a:r>
              <a:rPr sz="2400" i="1" dirty="0">
                <a:solidFill>
                  <a:srgbClr val="7030A0"/>
                </a:solidFill>
              </a:rPr>
              <a:t>WINDOWS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/>
              <a:t>key and press </a:t>
            </a:r>
            <a:r>
              <a:rPr sz="2400" i="1" dirty="0">
                <a:solidFill>
                  <a:srgbClr val="7030A0"/>
                </a:solidFill>
              </a:rPr>
              <a:t>TAB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one desktop, no stary apps, close as needed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apps other than Zoom</a:t>
            </a:r>
            <a:r>
              <a:rPr lang="en-US" dirty="0"/>
              <a:t> and t</a:t>
            </a:r>
            <a:r>
              <a:rPr dirty="0"/>
              <a:t>he Browser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 to normal view</a:t>
            </a:r>
          </a:p>
          <a:p>
            <a:pPr>
              <a:defRPr b="1">
                <a:solidFill>
                  <a:srgbClr val="215F9A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14054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Browser Setup</a:t>
            </a:r>
          </a:p>
        </p:txBody>
      </p:sp>
      <p:sp>
        <p:nvSpPr>
          <p:cNvPr id="15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</a:t>
            </a:r>
            <a:r>
              <a:rPr lang="en-US" dirty="0"/>
              <a:t>let’s go to the</a:t>
            </a:r>
            <a:r>
              <a:rPr dirty="0"/>
              <a:t> browser of </a:t>
            </a:r>
            <a:r>
              <a:rPr lang="en-US" dirty="0"/>
              <a:t>your </a:t>
            </a:r>
            <a:r>
              <a:rPr dirty="0"/>
              <a:t>choice</a:t>
            </a:r>
          </a:p>
          <a:p>
            <a:pPr>
              <a:defRPr b="1"/>
            </a:pPr>
            <a:r>
              <a:rPr dirty="0"/>
              <a:t>If there is a tab titled </a:t>
            </a:r>
            <a:r>
              <a:rPr sz="2400" dirty="0">
                <a:solidFill>
                  <a:srgbClr val="7030A0"/>
                </a:solidFill>
              </a:rPr>
              <a:t>Zoom – Amateur Radio Exam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b="1" i="1" dirty="0">
                <a:solidFill>
                  <a:schemeClr val="tx1"/>
                </a:solidFill>
              </a:rPr>
              <a:t>Close</a:t>
            </a:r>
            <a:r>
              <a:rPr dirty="0"/>
              <a:t> all other tabs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Scroll to the frog and click it</a:t>
            </a:r>
          </a:p>
          <a:p>
            <a:pPr>
              <a:defRPr b="1"/>
            </a:pPr>
            <a:r>
              <a:rPr dirty="0"/>
              <a:t>else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sz="2400" b="1" i="1" dirty="0">
                <a:solidFill>
                  <a:schemeClr val="tx1"/>
                </a:solidFill>
              </a:rPr>
              <a:t>Close</a:t>
            </a:r>
            <a:r>
              <a:rPr dirty="0"/>
              <a:t> all but one tab and type </a:t>
            </a:r>
            <a:r>
              <a:rPr i="1" dirty="0">
                <a:solidFill>
                  <a:srgbClr val="7030A0"/>
                </a:solidFill>
              </a:rPr>
              <a:t>exam.tools </a:t>
            </a:r>
            <a:r>
              <a:rPr dirty="0"/>
              <a:t>in the address bar</a:t>
            </a:r>
          </a:p>
          <a:p>
            <a:pPr>
              <a:spcBef>
                <a:spcPts val="24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</a:t>
            </a:r>
            <a:r>
              <a:rPr dirty="0"/>
              <a:t>: If they’re having trouble getting to the tabs</a:t>
            </a:r>
            <a:r>
              <a:rPr lang="en-US" dirty="0"/>
              <a:t> on PC or Mac</a:t>
            </a:r>
            <a:r>
              <a:rPr dirty="0"/>
              <a:t>, the </a:t>
            </a:r>
            <a:r>
              <a:rPr b="1" dirty="0">
                <a:solidFill>
                  <a:srgbClr val="7030A0"/>
                </a:solidFill>
              </a:rPr>
              <a:t>Zoom</a:t>
            </a:r>
            <a:r>
              <a:rPr dirty="0"/>
              <a:t> share controls may be in the way.</a:t>
            </a:r>
            <a:r>
              <a:rPr lang="en-US" dirty="0"/>
              <a:t> Move the controls or the browser.</a:t>
            </a:r>
            <a:endParaRPr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Enter the exam</a:t>
            </a:r>
          </a:p>
        </p:txBody>
      </p:sp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You’re here to </a:t>
            </a:r>
            <a:r>
              <a:rPr lang="en-US" sz="2400" b="1" i="1" dirty="0">
                <a:solidFill>
                  <a:srgbClr val="7030A0"/>
                </a:solidFill>
              </a:rPr>
              <a:t>Take an Exam</a:t>
            </a:r>
            <a:r>
              <a:rPr lang="en-US" b="1" dirty="0"/>
              <a:t>, so j</a:t>
            </a:r>
            <a:r>
              <a:rPr b="1" dirty="0"/>
              <a:t>ust click </a:t>
            </a:r>
            <a:r>
              <a:rPr sz="2400" b="1" i="1" dirty="0">
                <a:solidFill>
                  <a:srgbClr val="7030A0"/>
                </a:solidFill>
              </a:rPr>
              <a:t>JOIN EXAM SESSION</a:t>
            </a:r>
            <a:endParaRPr lang="en-US" sz="2400" b="1" i="1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b="1" dirty="0"/>
              <a:t>Now you can enter </a:t>
            </a:r>
            <a:r>
              <a:rPr sz="2400" b="1" i="1" dirty="0">
                <a:solidFill>
                  <a:srgbClr val="7030A0"/>
                </a:solidFill>
              </a:rPr>
              <a:t>WM7X</a:t>
            </a:r>
            <a:r>
              <a:rPr b="1" dirty="0"/>
              <a:t> for the team identifier, and…</a:t>
            </a: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sz="2400" b="1" i="1" dirty="0">
                <a:solidFill>
                  <a:srgbClr val="7030A0"/>
                </a:solidFill>
              </a:rPr>
              <a:t>NNNN</a:t>
            </a:r>
            <a:r>
              <a:rPr b="1" dirty="0"/>
              <a:t> as your PIN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(next to their Zoom name &amp; 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exam.tools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b="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Now click</a:t>
            </a:r>
            <a:r>
              <a:rPr b="1" dirty="0"/>
              <a:t> </a:t>
            </a:r>
            <a:r>
              <a:rPr sz="2400" b="1" i="1" dirty="0">
                <a:solidFill>
                  <a:srgbClr val="7030A0"/>
                </a:solidFill>
              </a:rPr>
              <a:t>JOIN SESSION</a:t>
            </a:r>
          </a:p>
          <a:p>
            <a:pPr>
              <a:defRPr b="1"/>
            </a:pPr>
            <a:r>
              <a:rPr lang="en-US" dirty="0"/>
              <a:t>Use exam.tools to </a:t>
            </a:r>
            <a:r>
              <a:rPr dirty="0"/>
              <a:t>admit the candidate</a:t>
            </a:r>
            <a:r>
              <a:rPr lang="en-US" dirty="0"/>
              <a:t>…</a:t>
            </a:r>
            <a:endParaRPr dirty="0"/>
          </a:p>
          <a:p>
            <a:pPr marL="685800" lvl="1" indent="-228600">
              <a:defRPr b="1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hen </a:t>
            </a:r>
            <a:r>
              <a:rPr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TO ME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in exam.tools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</a:t>
            </a:r>
            <a:r>
              <a:rPr lang="en-US" dirty="0"/>
              <a:t>Info and Launch Exam</a:t>
            </a:r>
            <a:endParaRPr dirty="0"/>
          </a:p>
        </p:txBody>
      </p:sp>
      <p:sp>
        <p:nvSpPr>
          <p:cNvPr id="16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Ask to check their info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If you </a:t>
            </a:r>
            <a:r>
              <a:rPr dirty="0">
                <a:solidFill>
                  <a:srgbClr val="215F9A"/>
                </a:solidFill>
              </a:rPr>
              <a:t>hit</a:t>
            </a:r>
            <a:r>
              <a:rPr dirty="0">
                <a:solidFill>
                  <a:srgbClr val="0433FF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Start </a:t>
            </a:r>
            <a:r>
              <a:rPr lang="en-US" sz="2400" i="1" dirty="0">
                <a:solidFill>
                  <a:srgbClr val="7030A0"/>
                </a:solidFill>
              </a:rPr>
              <a:t>Exam</a:t>
            </a:r>
            <a:r>
              <a:rPr lang="en-US" i="1" dirty="0">
                <a:solidFill>
                  <a:srgbClr val="7030A0"/>
                </a:solidFill>
              </a:rPr>
              <a:t>,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>
                <a:solidFill>
                  <a:srgbClr val="AA7942"/>
                </a:solidFill>
              </a:rPr>
              <a:t>VE1</a:t>
            </a:r>
            <a:r>
              <a:rPr dirty="0"/>
              <a:t> </a:t>
            </a:r>
            <a:r>
              <a:rPr lang="en-US" dirty="0">
                <a:solidFill>
                  <a:srgbClr val="215F9A"/>
                </a:solidFill>
              </a:rPr>
              <a:t>will</a:t>
            </a:r>
            <a:r>
              <a:rPr dirty="0">
                <a:solidFill>
                  <a:srgbClr val="215F9A"/>
                </a:solidFill>
              </a:rPr>
              <a:t> generate </a:t>
            </a:r>
            <a:r>
              <a:rPr lang="en-US" dirty="0">
                <a:solidFill>
                  <a:srgbClr val="215F9A"/>
                </a:solidFill>
              </a:rPr>
              <a:t>a test </a:t>
            </a:r>
            <a:r>
              <a:rPr dirty="0">
                <a:solidFill>
                  <a:srgbClr val="215F9A"/>
                </a:solidFill>
              </a:rPr>
              <a:t>for you</a:t>
            </a:r>
            <a:r>
              <a:rPr lang="en-US" dirty="0">
                <a:solidFill>
                  <a:srgbClr val="215F9A"/>
                </a:solidFill>
              </a:rPr>
              <a:t>…</a:t>
            </a:r>
          </a:p>
          <a:p>
            <a:pPr>
              <a:spcBef>
                <a:spcPts val="2000"/>
              </a:spcBef>
              <a:defRPr b="1"/>
            </a:pPr>
            <a:r>
              <a:rPr dirty="0">
                <a:solidFill>
                  <a:srgbClr val="215F9A"/>
                </a:solidFill>
              </a:rPr>
              <a:t>Before you jump in, </a:t>
            </a:r>
            <a:r>
              <a:rPr lang="en-US" dirty="0">
                <a:solidFill>
                  <a:srgbClr val="215F9A"/>
                </a:solidFill>
              </a:rPr>
              <a:t>I’ll </a:t>
            </a:r>
            <a:r>
              <a:rPr dirty="0">
                <a:solidFill>
                  <a:srgbClr val="215F9A"/>
                </a:solidFill>
              </a:rPr>
              <a:t>give you a few instructions</a:t>
            </a:r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And when your done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/>
              <a:t> </a:t>
            </a:r>
            <a:r>
              <a:rPr lang="en-US" dirty="0">
                <a:solidFill>
                  <a:srgbClr val="215F9A"/>
                </a:solidFill>
              </a:rPr>
              <a:t>will grade it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Explain the exam UI / Process</a:t>
            </a:r>
          </a:p>
        </p:txBody>
      </p:sp>
      <p:sp>
        <p:nvSpPr>
          <p:cNvPr id="17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It’s </a:t>
            </a:r>
            <a:r>
              <a:rPr lang="en-US" dirty="0"/>
              <a:t>a</a:t>
            </a:r>
            <a:r>
              <a:rPr dirty="0"/>
              <a:t> simple</a:t>
            </a:r>
            <a:r>
              <a:rPr lang="en-US" dirty="0"/>
              <a:t> interface…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One long page, scroll up and down at will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Click on an answer to choose it</a:t>
            </a:r>
            <a:r>
              <a:rPr lang="en-US" dirty="0"/>
              <a:t>, or press the corresponding letter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might see a </a:t>
            </a:r>
            <a:r>
              <a:rPr b="1" i="1" dirty="0"/>
              <a:t>diagram</a:t>
            </a:r>
            <a:r>
              <a:rPr dirty="0"/>
              <a:t>…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dirty="0"/>
              <a:t>If you need a calculator, click the icon at the top left of the browser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can go back and change answers if you’d like</a:t>
            </a:r>
            <a:r>
              <a:rPr lang="en-US" dirty="0"/>
              <a:t>, right up until you…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sz="2400" dirty="0"/>
              <a:t>H</a:t>
            </a:r>
            <a:r>
              <a:rPr sz="2400" dirty="0"/>
              <a:t>it the </a:t>
            </a:r>
            <a:r>
              <a:rPr b="1" i="1" dirty="0">
                <a:solidFill>
                  <a:srgbClr val="942192"/>
                </a:solidFill>
              </a:rPr>
              <a:t>GRADE EXAM</a:t>
            </a:r>
            <a:r>
              <a:rPr b="1" i="1" dirty="0"/>
              <a:t> </a:t>
            </a:r>
            <a:r>
              <a:rPr sz="2400" dirty="0"/>
              <a:t>button</a:t>
            </a:r>
            <a:r>
              <a:rPr lang="en-US" sz="2400" dirty="0"/>
              <a:t>, and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>
                <a:solidFill>
                  <a:srgbClr val="215F9A"/>
                </a:solidFill>
              </a:rPr>
              <a:t> </a:t>
            </a:r>
            <a:r>
              <a:rPr lang="en-US" sz="2400" dirty="0"/>
              <a:t>will get it graded</a:t>
            </a:r>
            <a:endParaRPr sz="2400" dirty="0"/>
          </a:p>
        </p:txBody>
      </p:sp>
      <p:pic>
        <p:nvPicPr>
          <p:cNvPr id="7" name="Picture 6" descr="A white calculator on a black background&#10;&#10;AI-generated content may be incorrect.">
            <a:extLst>
              <a:ext uri="{FF2B5EF4-FFF2-40B4-BE49-F238E27FC236}">
                <a16:creationId xmlns:a16="http://schemas.microsoft.com/office/drawing/2014/main" id="{57CBDD35-7DF9-853D-3F6E-72F27387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3701938"/>
            <a:ext cx="635000" cy="8382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Ask them to start</a:t>
            </a:r>
          </a:p>
        </p:txBody>
      </p:sp>
      <p:sp>
        <p:nvSpPr>
          <p:cNvPr id="17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Any questions?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lang="en-US" dirty="0"/>
              <a:t>OK, p</a:t>
            </a:r>
            <a:r>
              <a:rPr dirty="0"/>
              <a:t>lease leave your audio and video on…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We’re going to mute ourselves, so we don’t disturb you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GOOD LUCK and we’ll see you on the other side!!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After the exam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CCD8938-BF7A-AAAD-A08D-D3C0B3C3C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Wait for </a:t>
            </a:r>
            <a:r>
              <a:rPr b="1" dirty="0">
                <a:solidFill>
                  <a:srgbClr val="AA7942"/>
                </a:solidFill>
              </a:rPr>
              <a:t>VE2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dirty="0">
                <a:solidFill>
                  <a:schemeClr val="tx1"/>
                </a:solidFill>
              </a:rPr>
              <a:t>check </a:t>
            </a:r>
            <a:r>
              <a:rPr lang="en-US" dirty="0">
                <a:solidFill>
                  <a:schemeClr val="tx1"/>
                </a:solidFill>
              </a:rPr>
              <a:t>the</a:t>
            </a:r>
            <a:r>
              <a:rPr dirty="0">
                <a:solidFill>
                  <a:schemeClr val="tx1"/>
                </a:solidFill>
              </a:rPr>
              <a:t> exam</a:t>
            </a:r>
            <a:r>
              <a:rPr lang="en-US" dirty="0">
                <a:solidFill>
                  <a:schemeClr val="tx1"/>
                </a:solidFill>
              </a:rPr>
              <a:t>;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prompt them if they forget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defRPr sz="2400"/>
            </a:pPr>
            <a:r>
              <a:rPr dirty="0"/>
              <a:t>26 required to pass, 37 for Extra</a:t>
            </a:r>
          </a:p>
          <a:p>
            <a:pPr>
              <a:defRPr b="1"/>
            </a:pPr>
            <a:r>
              <a:rPr dirty="0"/>
              <a:t>Normal Case (first </a:t>
            </a:r>
            <a:r>
              <a:rPr lang="en-US" dirty="0"/>
              <a:t>element attempted</a:t>
            </a:r>
            <a:r>
              <a:rPr dirty="0"/>
              <a:t>):</a:t>
            </a:r>
          </a:p>
          <a:p>
            <a:pPr marL="685800" lvl="1" indent="-228600">
              <a:defRPr>
                <a:solidFill>
                  <a:srgbClr val="215F9A"/>
                </a:solidFill>
              </a:defRPr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Passed</a:t>
            </a:r>
            <a:r>
              <a:rPr dirty="0">
                <a:solidFill>
                  <a:srgbClr val="FF9300"/>
                </a:solidFill>
              </a:rPr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i="1" dirty="0">
                <a:solidFill>
                  <a:srgbClr val="FF9300"/>
                </a:solidFill>
              </a:rPr>
              <a:t>   </a:t>
            </a:r>
            <a:r>
              <a:rPr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 by a lot</a:t>
            </a:r>
            <a:r>
              <a:rPr dirty="0"/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 by a little</a:t>
            </a:r>
          </a:p>
          <a:p>
            <a:pPr>
              <a:defRPr b="1"/>
            </a:pPr>
            <a:r>
              <a:rPr dirty="0"/>
              <a:t>Second</a:t>
            </a:r>
            <a:r>
              <a:rPr lang="en-US" dirty="0"/>
              <a:t>/Third</a:t>
            </a:r>
            <a:r>
              <a:rPr dirty="0"/>
              <a:t> </a:t>
            </a:r>
            <a:r>
              <a:rPr lang="en-US" dirty="0"/>
              <a:t>level attempted</a:t>
            </a:r>
            <a:r>
              <a:rPr dirty="0"/>
              <a:t>:</a:t>
            </a:r>
            <a:endParaRPr dirty="0">
              <a:solidFill>
                <a:srgbClr val="FF9300"/>
              </a:solidFill>
            </a:endParaRPr>
          </a:p>
          <a:p>
            <a:pPr marL="685800" lvl="1" indent="-228600"/>
            <a:r>
              <a:rPr lang="en-US" dirty="0"/>
              <a:t>Passed: </a:t>
            </a:r>
            <a:r>
              <a:rPr lang="en-US" dirty="0">
                <a:solidFill>
                  <a:srgbClr val="215F9A"/>
                </a:solidFill>
              </a:rPr>
              <a:t>Awesome!!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Continue</a:t>
            </a:r>
            <a:endParaRPr lang="en-US" dirty="0">
              <a:solidFill>
                <a:srgbClr val="215F9A"/>
              </a:solidFill>
            </a:endParaRPr>
          </a:p>
          <a:p>
            <a:pPr marL="685800" lvl="1" indent="-228600"/>
            <a:r>
              <a:rPr dirty="0"/>
              <a:t>Failed: </a:t>
            </a:r>
            <a:r>
              <a:rPr dirty="0">
                <a:solidFill>
                  <a:srgbClr val="215F9A"/>
                </a:solidFill>
              </a:rPr>
              <a:t>No worries, you can come back for that upgrade once you’ve had a little more time to study</a:t>
            </a:r>
            <a:r>
              <a:rPr dirty="0"/>
              <a:t>.</a:t>
            </a:r>
            <a:r>
              <a:rPr lang="en-US"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6" action="ppaction://hlinksldjump"/>
              </a:rPr>
              <a:t>Continue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181" name="Rounded Rectangle"/>
          <p:cNvSpPr/>
          <p:nvPr/>
        </p:nvSpPr>
        <p:spPr>
          <a:xfrm>
            <a:off x="1508974" y="3275510"/>
            <a:ext cx="1302003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10D916-DFCA-CF48-38D6-73DEB1AFAF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lot</a:t>
            </a:r>
          </a:p>
        </p:txBody>
      </p:sp>
      <p:sp>
        <p:nvSpPr>
          <p:cNvPr id="18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Provide words of encouragement</a:t>
            </a:r>
          </a:p>
          <a:p>
            <a:pPr marL="685800" lvl="1" indent="-228600">
              <a:defRPr sz="2400"/>
            </a:pPr>
            <a:r>
              <a:rPr dirty="0"/>
              <a:t>You can take the exam again when you’re ready</a:t>
            </a:r>
          </a:p>
          <a:p>
            <a:pPr marL="685800" lvl="1" indent="-228600">
              <a:defRPr sz="2400"/>
            </a:pPr>
            <a:r>
              <a:rPr dirty="0"/>
              <a:t>Refer to </a:t>
            </a:r>
            <a:r>
              <a:rPr dirty="0" err="1"/>
              <a:t>HamStudy.org</a:t>
            </a:r>
            <a:r>
              <a:rPr dirty="0"/>
              <a:t>, see all the questions, shoot for 85%</a:t>
            </a:r>
          </a:p>
          <a:p>
            <a:pPr marL="190500">
              <a:defRPr>
                <a:solidFill>
                  <a:srgbClr val="FF9300"/>
                </a:solidFill>
              </a:defRPr>
            </a:pPr>
            <a:r>
              <a:rPr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Leave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u="sng" dirty="0">
              <a:solidFill>
                <a:srgbClr val="0432FF"/>
              </a:solidFill>
              <a:uFill>
                <a:solidFill>
                  <a:srgbClr val="467886"/>
                </a:solidFill>
              </a:u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60ED-3EB8-9ABD-9F89-EDB27313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2BB19D2-EC5B-E989-6A75-E3D9B82899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ID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D611EB1E-FA65-46D8-539A-AFAE34172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Ask to See </a:t>
            </a:r>
            <a:r>
              <a:rPr dirty="0"/>
              <a:t>ID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We’d like to look at your government issued ID to ensure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cohost will use the Zoom </a:t>
            </a:r>
            <a:r>
              <a:rPr lang="en-US" sz="2400" b="1" i="1" dirty="0">
                <a:solidFill>
                  <a:srgbClr val="7030A0"/>
                </a:solidFill>
              </a:rPr>
              <a:t>Spotlight</a:t>
            </a:r>
            <a:r>
              <a:rPr lang="en-US" i="1" dirty="0"/>
              <a:t>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tool to make the image bigger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Name must match FRN info. Joe </a:t>
            </a:r>
            <a:r>
              <a:rPr lang="en-US" sz="2400" dirty="0"/>
              <a:t>≠</a:t>
            </a:r>
            <a:r>
              <a:rPr lang="en-US" dirty="0"/>
              <a:t>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  <a:endParaRPr b="1" dirty="0"/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566094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little</a:t>
            </a:r>
          </a:p>
        </p:txBody>
      </p:sp>
      <p:sp>
        <p:nvSpPr>
          <p:cNvPr id="19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You were very close! You’ll definitely </a:t>
            </a:r>
            <a:r>
              <a:rPr lang="en-US" dirty="0"/>
              <a:t>get through this</a:t>
            </a:r>
            <a:r>
              <a:rPr dirty="0"/>
              <a:t>.</a:t>
            </a:r>
          </a:p>
          <a:p>
            <a:pPr>
              <a:defRPr b="1"/>
            </a:pPr>
            <a:r>
              <a:rPr dirty="0"/>
              <a:t>Do you want to take the exam again right now?</a:t>
            </a:r>
          </a:p>
          <a:p>
            <a:pPr>
              <a:defRPr b="1"/>
            </a:pPr>
            <a:r>
              <a:rPr dirty="0"/>
              <a:t>Yes</a:t>
            </a:r>
            <a:r>
              <a:rPr b="0" dirty="0"/>
              <a:t>:</a:t>
            </a:r>
            <a:r>
              <a:rPr lang="en-US" b="0" dirty="0"/>
              <a:t> </a:t>
            </a: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(They will have to pay again to retest after falling short)</a:t>
            </a:r>
            <a:endParaRPr sz="24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defRPr b="1"/>
            </a:pP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the waiting room is super busy, they may need to wait, otherwise…</a:t>
            </a:r>
          </a:p>
          <a:p>
            <a:pPr marL="685800" lvl="1" indent="-228600">
              <a:defRPr b="1"/>
            </a:pPr>
            <a:r>
              <a:rPr sz="2400" b="0" dirty="0"/>
              <a:t>Press the</a:t>
            </a:r>
            <a:r>
              <a:rPr sz="2400" dirty="0"/>
              <a:t> </a:t>
            </a:r>
            <a:r>
              <a:rPr sz="2400" i="1" dirty="0">
                <a:solidFill>
                  <a:srgbClr val="7030A0"/>
                </a:solidFill>
              </a:rPr>
              <a:t>Start Exam </a:t>
            </a:r>
            <a:r>
              <a:rPr lang="en-US" sz="2400" b="0" dirty="0"/>
              <a:t>button</a:t>
            </a:r>
            <a:endParaRPr sz="2400" dirty="0">
              <a:latin typeface="+mn-ea"/>
            </a:endParaRPr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sz="2400"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Back to the exam process</a:t>
            </a:r>
          </a:p>
          <a:p>
            <a:pPr>
              <a:defRPr b="1"/>
            </a:pPr>
            <a:r>
              <a:rPr dirty="0"/>
              <a:t>No:</a:t>
            </a:r>
            <a:endParaRPr lang="en-US" dirty="0"/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lang="en-US"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Leave 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dirty="0">
              <a:solidFill>
                <a:srgbClr val="0432FF"/>
              </a:solidFill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78352-7C46-F725-D426-D690184B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FC1C9B-266A-BDC6-0296-89C5D929D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BFBE9346-837F-FC04-4D36-E53261423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Leave after falling short</a:t>
            </a:r>
            <a:endParaRPr dirty="0"/>
          </a:p>
        </p:txBody>
      </p:sp>
      <p:sp>
        <p:nvSpPr>
          <p:cNvPr id="184" name="Content Placeholder 2">
            <a:extLst>
              <a:ext uri="{FF2B5EF4-FFF2-40B4-BE49-F238E27FC236}">
                <a16:creationId xmlns:a16="http://schemas.microsoft.com/office/drawing/2014/main" id="{967D3AF3-23FB-E35C-89B9-EDCB36BF0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To </a:t>
            </a:r>
            <a:r>
              <a:rPr lang="en-US" dirty="0"/>
              <a:t>leave the meeting</a:t>
            </a:r>
            <a:endParaRPr dirty="0"/>
          </a:p>
          <a:p>
            <a:pPr marL="685800" lvl="1" indent="-228600">
              <a:spcBef>
                <a:spcPts val="2200"/>
              </a:spcBef>
            </a:pPr>
            <a:r>
              <a:rPr dirty="0"/>
              <a:t>Press the </a:t>
            </a:r>
            <a:r>
              <a:rPr i="1" dirty="0">
                <a:solidFill>
                  <a:srgbClr val="7030A0"/>
                </a:solidFill>
              </a:rPr>
              <a:t>back arrow with the bracket icon</a:t>
            </a:r>
            <a:br>
              <a:rPr dirty="0"/>
            </a:br>
            <a:r>
              <a:rPr dirty="0"/>
              <a:t>at top of browser window</a:t>
            </a:r>
          </a:p>
          <a:p>
            <a:pPr marL="685800" lvl="1" indent="-228600">
              <a:spcBef>
                <a:spcPts val="2200"/>
              </a:spcBef>
            </a:pPr>
            <a:r>
              <a:rPr dirty="0"/>
              <a:t>Stop sharing</a:t>
            </a:r>
          </a:p>
          <a:p>
            <a:pPr marL="685800" lvl="1" indent="-228600">
              <a:spcBef>
                <a:spcPts val="2200"/>
              </a:spcBef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Leave the meeting</a:t>
            </a:r>
          </a:p>
        </p:txBody>
      </p:sp>
      <p:pic>
        <p:nvPicPr>
          <p:cNvPr id="185" name="Screenshot 2025-05-05 at 11.45.59 AM.png" descr="Screenshot 2025-05-05 at 11.45.59 AM.png">
            <a:extLst>
              <a:ext uri="{FF2B5EF4-FFF2-40B4-BE49-F238E27FC236}">
                <a16:creationId xmlns:a16="http://schemas.microsoft.com/office/drawing/2014/main" id="{D621DE07-B37C-627D-039C-B79109DA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01" y="2308266"/>
            <a:ext cx="539089" cy="58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AE80F334-58FC-9BFC-8332-DC533548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89679" y="3621256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4C825-D1B8-8520-F1F4-4533754A1C93}"/>
              </a:ext>
            </a:extLst>
          </p:cNvPr>
          <p:cNvGrpSpPr/>
          <p:nvPr/>
        </p:nvGrpSpPr>
        <p:grpSpPr>
          <a:xfrm>
            <a:off x="8570686" y="3425091"/>
            <a:ext cx="2329543" cy="584773"/>
            <a:chOff x="8570686" y="4589195"/>
            <a:chExt cx="2329543" cy="584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01DD5C-5FFE-7B99-D12E-2455405AC713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On phone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 descr="A close up of a logo&#10;&#10;AI-generated content may be incorrect.">
              <a:extLst>
                <a:ext uri="{FF2B5EF4-FFF2-40B4-BE49-F238E27FC236}">
                  <a16:creationId xmlns:a16="http://schemas.microsoft.com/office/drawing/2014/main" id="{2D1C6364-CCEF-00F3-10DD-999C039F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2" y="4743765"/>
              <a:ext cx="972457" cy="27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74366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FEF601B-CD29-B139-31F4-B6456145D7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Passed the exam</a:t>
            </a:r>
          </a:p>
        </p:txBody>
      </p:sp>
      <p:sp>
        <p:nvSpPr>
          <p:cNvPr id="19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CONGRATULATIONS!</a:t>
            </a:r>
          </a:p>
          <a:p>
            <a:pPr>
              <a:defRPr b="1"/>
            </a:pPr>
            <a:r>
              <a:rPr dirty="0"/>
              <a:t>Technician / General: 36</a:t>
            </a:r>
            <a:r>
              <a:rPr baseline="30000" dirty="0"/>
              <a:t>th</a:t>
            </a:r>
            <a:r>
              <a:rPr dirty="0"/>
              <a:t> question</a:t>
            </a:r>
          </a:p>
          <a:p>
            <a:pPr marL="685800" lvl="1" indent="-228600">
              <a:spcBef>
                <a:spcPts val="500"/>
              </a:spcBef>
            </a:pPr>
            <a:r>
              <a:rPr dirty="0"/>
              <a:t>Have you prepared for, and </a:t>
            </a:r>
            <a:r>
              <a:rPr lang="en-US" dirty="0"/>
              <a:t>are you </a:t>
            </a:r>
            <a:r>
              <a:rPr b="1" i="1" dirty="0"/>
              <a:t>ready to </a:t>
            </a:r>
            <a:r>
              <a:rPr lang="en-US" b="1" i="1" dirty="0"/>
              <a:t>pass</a:t>
            </a:r>
            <a:r>
              <a:rPr dirty="0"/>
              <a:t> the General</a:t>
            </a:r>
            <a:r>
              <a:rPr lang="en-US" dirty="0"/>
              <a:t> </a:t>
            </a:r>
            <a:r>
              <a:rPr dirty="0"/>
              <a:t>/</a:t>
            </a:r>
            <a:r>
              <a:rPr lang="en-US" dirty="0"/>
              <a:t> </a:t>
            </a:r>
            <a:r>
              <a:rPr dirty="0"/>
              <a:t>Extra exam?</a:t>
            </a:r>
          </a:p>
          <a:p>
            <a:pPr marL="685800" lvl="1" indent="-228600">
              <a:spcBef>
                <a:spcPts val="2200"/>
              </a:spcBef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Yes</a:t>
            </a:r>
            <a:r>
              <a:rPr dirty="0"/>
              <a:t>   or   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No</a:t>
            </a:r>
          </a:p>
        </p:txBody>
      </p:sp>
      <p:sp>
        <p:nvSpPr>
          <p:cNvPr id="197" name="Rounded Rectangle"/>
          <p:cNvSpPr/>
          <p:nvPr/>
        </p:nvSpPr>
        <p:spPr>
          <a:xfrm>
            <a:off x="2923717" y="3815158"/>
            <a:ext cx="863121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A851589E-5F5B-0802-D0AE-42C9ADBF9A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Wants to take next exam</a:t>
            </a:r>
          </a:p>
        </p:txBody>
      </p:sp>
      <p:sp>
        <p:nvSpPr>
          <p:cNvPr id="20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C82C9"/>
                </a:solidFill>
              </a:defRPr>
            </a:pPr>
            <a:r>
              <a:rPr dirty="0"/>
              <a:t>Terrific, just press the </a:t>
            </a:r>
            <a:r>
              <a:rPr sz="2400" i="1" dirty="0">
                <a:solidFill>
                  <a:srgbClr val="7030A0"/>
                </a:solidFill>
              </a:rPr>
              <a:t>START EXAM</a:t>
            </a:r>
            <a:r>
              <a:rPr sz="2400" dirty="0"/>
              <a:t> </a:t>
            </a:r>
            <a:r>
              <a:rPr dirty="0"/>
              <a:t>button</a:t>
            </a:r>
          </a:p>
          <a:p>
            <a:pPr marL="685800" lvl="1" indent="-228600">
              <a:defRPr>
                <a:solidFill>
                  <a:srgbClr val="2C82C9"/>
                </a:solidFill>
              </a:defRPr>
            </a:pPr>
            <a:r>
              <a:rPr dirty="0"/>
              <a:t>[</a:t>
            </a:r>
            <a:r>
              <a:rPr lang="en-US" dirty="0"/>
              <a:t>It will be </a:t>
            </a:r>
            <a:r>
              <a:rPr lang="en-US" sz="2400" b="1" i="1" dirty="0">
                <a:solidFill>
                  <a:srgbClr val="7030A0"/>
                </a:solidFill>
              </a:rPr>
              <a:t>GENERAL</a:t>
            </a:r>
            <a:r>
              <a:rPr lang="en-US" dirty="0"/>
              <a:t> or </a:t>
            </a:r>
            <a:r>
              <a:rPr lang="en-US" sz="2400" b="1" i="1" dirty="0">
                <a:solidFill>
                  <a:srgbClr val="7030A0"/>
                </a:solidFill>
              </a:rPr>
              <a:t>EXTRA</a:t>
            </a:r>
            <a:r>
              <a:rPr dirty="0"/>
              <a:t>]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Start the exam process again</a:t>
            </a:r>
            <a:endParaRPr lang="en-US" u="sng" dirty="0">
              <a:uFill>
                <a:solidFill>
                  <a:srgbClr val="467886"/>
                </a:solidFill>
              </a:uFill>
            </a:endParaRPr>
          </a:p>
          <a:p>
            <a:pPr>
              <a:defRPr>
                <a:solidFill>
                  <a:srgbClr val="FF9300"/>
                </a:solidFill>
              </a:defRPr>
            </a:pPr>
            <a:endParaRPr lang="en-US" u="sng" dirty="0"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  <a:p>
            <a:pPr>
              <a:defRPr>
                <a:solidFill>
                  <a:srgbClr val="FF9300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Note: No charge to take additional exams after passing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Start the paperwork</a:t>
            </a:r>
          </a:p>
        </p:txBody>
      </p:sp>
      <p:sp>
        <p:nvSpPr>
          <p:cNvPr id="20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The hard part is done, now we do the paperwork</a:t>
            </a:r>
          </a:p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Just press </a:t>
            </a:r>
            <a:r>
              <a:rPr sz="2400" i="1" dirty="0">
                <a:solidFill>
                  <a:srgbClr val="7030A0"/>
                </a:solidFill>
              </a:rPr>
              <a:t>FINISH AND SIGN FORMS</a:t>
            </a:r>
            <a:r>
              <a:rPr i="1" dirty="0">
                <a:solidFill>
                  <a:srgbClr val="7030A0"/>
                </a:solidFill>
              </a:rPr>
              <a:t>, </a:t>
            </a:r>
            <a:r>
              <a:rPr dirty="0"/>
              <a:t>then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FINISH AND SIGN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Ask to check the information on the screen again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Click </a:t>
            </a:r>
            <a:r>
              <a:rPr sz="2400" i="1" dirty="0">
                <a:solidFill>
                  <a:srgbClr val="7030A0"/>
                </a:solidFill>
              </a:rPr>
              <a:t>Quick Form 605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data yet again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Ask them to r</a:t>
            </a:r>
            <a:r>
              <a:rPr dirty="0"/>
              <a:t>eview </a:t>
            </a:r>
            <a:r>
              <a:rPr lang="en-US" dirty="0"/>
              <a:t>the 6 bullet points under </a:t>
            </a:r>
            <a:r>
              <a:rPr dirty="0"/>
              <a:t>“</a:t>
            </a:r>
            <a:r>
              <a:rPr i="1" dirty="0">
                <a:solidFill>
                  <a:srgbClr val="7030A0"/>
                </a:solidFill>
              </a:rPr>
              <a:t>I certify that</a:t>
            </a:r>
            <a:r>
              <a:rPr dirty="0"/>
              <a:t>”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Hit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lang="en-US" dirty="0"/>
              <a:t> in the bottom right corner</a:t>
            </a:r>
            <a:endParaRPr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CSCE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click on the blue bar that says </a:t>
            </a:r>
            <a:r>
              <a:rPr sz="2400" dirty="0">
                <a:solidFill>
                  <a:srgbClr val="7030A0"/>
                </a:solidFill>
              </a:rPr>
              <a:t>CSCE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Certificate of Successful Completion of Exam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to check the information on the screen one last time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Click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dirty="0"/>
              <a:t> when done</a:t>
            </a:r>
          </a:p>
          <a:p>
            <a:pPr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You’ll get a copy of this in </a:t>
            </a:r>
            <a:r>
              <a:rPr lang="en-US" dirty="0"/>
              <a:t>10-</a:t>
            </a:r>
            <a:r>
              <a:rPr dirty="0"/>
              <a:t>15 minutes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lang="en-US" dirty="0"/>
              <a:t>I</a:t>
            </a:r>
            <a:r>
              <a:rPr dirty="0"/>
              <a:t>t will have our signatures</a:t>
            </a:r>
            <a:r>
              <a:rPr lang="en-US" dirty="0"/>
              <a:t> and yours</a:t>
            </a:r>
            <a:endParaRPr dirty="0"/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Keep it in a safe place</a:t>
            </a:r>
            <a:r>
              <a:rPr lang="en-US" dirty="0"/>
              <a:t> - i</a:t>
            </a:r>
            <a:r>
              <a:rPr dirty="0"/>
              <a:t>t’s your proof that you passed the test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E51EE1E4-586F-2056-F17A-BECB1FF172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More Signatures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Review the four bullet points about your digital signature</a:t>
            </a:r>
          </a:p>
          <a:p>
            <a:pPr>
              <a:defRPr b="1"/>
            </a:pPr>
            <a:r>
              <a:rPr dirty="0"/>
              <a:t>Ask to type full name below the </a:t>
            </a:r>
            <a:r>
              <a:rPr dirty="0">
                <a:solidFill>
                  <a:srgbClr val="FF0000"/>
                </a:solidFill>
              </a:rPr>
              <a:t>red </a:t>
            </a:r>
            <a:r>
              <a:rPr dirty="0"/>
              <a:t>text</a:t>
            </a:r>
          </a:p>
          <a:p>
            <a:pPr>
              <a:defRPr b="1"/>
            </a:pPr>
            <a:r>
              <a:rPr dirty="0"/>
              <a:t>Ask to mouse their signature</a:t>
            </a:r>
          </a:p>
          <a:p>
            <a:pPr>
              <a:defRPr b="1"/>
            </a:pPr>
            <a:r>
              <a:rPr dirty="0"/>
              <a:t>Press </a:t>
            </a:r>
            <a:r>
              <a:rPr sz="2400" i="1" dirty="0">
                <a:solidFill>
                  <a:srgbClr val="7030A0"/>
                </a:solidFill>
              </a:rPr>
              <a:t>Sign Documents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Finish Session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Log Out</a:t>
            </a:r>
            <a:endParaRPr i="1" dirty="0">
              <a:solidFill>
                <a:srgbClr val="7030A0"/>
              </a:solidFill>
            </a:endParaRPr>
          </a:p>
          <a:p>
            <a:pPr>
              <a:spcBef>
                <a:spcPts val="3200"/>
              </a:spcBef>
              <a:defRPr b="1"/>
            </a:pPr>
            <a:r>
              <a:rPr dirty="0"/>
              <a:t>Stop sharing</a:t>
            </a:r>
          </a:p>
          <a:p>
            <a:pPr>
              <a:spcBef>
                <a:spcPts val="200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u="sng" dirty="0">
                <a:solidFill>
                  <a:srgbClr val="0331FF"/>
                </a:solidFill>
                <a:uFill>
                  <a:solidFill>
                    <a:srgbClr val="467886"/>
                  </a:solidFill>
                </a:uFill>
              </a:rPr>
              <a:t>Initial License</a:t>
            </a:r>
            <a:r>
              <a:rPr b="1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</a:rPr>
              <a:t>   </a:t>
            </a:r>
            <a:r>
              <a:rPr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Upgrade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D1DB7B9-FE51-8FA6-A1A9-00A9CD7F45D6}"/>
              </a:ext>
            </a:extLst>
          </p:cNvPr>
          <p:cNvSpPr/>
          <p:nvPr/>
        </p:nvSpPr>
        <p:spPr>
          <a:xfrm>
            <a:off x="1044117" y="4798878"/>
            <a:ext cx="2467826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573955A9-247E-5023-A884-F04BF5A3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49039" y="4267732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0521DA-18B8-241D-4F1C-6DEF1C2C5C20}"/>
              </a:ext>
            </a:extLst>
          </p:cNvPr>
          <p:cNvGrpSpPr/>
          <p:nvPr/>
        </p:nvGrpSpPr>
        <p:grpSpPr>
          <a:xfrm>
            <a:off x="8686071" y="4267732"/>
            <a:ext cx="2271486" cy="338552"/>
            <a:chOff x="8570686" y="4589195"/>
            <a:chExt cx="2271486" cy="338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03E227-B63A-8F84-96A4-4A084DDC755E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 descr="A close up of a logo&#10;&#10;AI-generated content may be incorrect.">
              <a:extLst>
                <a:ext uri="{FF2B5EF4-FFF2-40B4-BE49-F238E27FC236}">
                  <a16:creationId xmlns:a16="http://schemas.microsoft.com/office/drawing/2014/main" id="{49CF8C61-2BF1-9A92-328B-4F64FEC9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715" y="4632567"/>
              <a:ext cx="972457" cy="2756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5400D7-F44B-82AC-8202-DA12690113BE}"/>
              </a:ext>
            </a:extLst>
          </p:cNvPr>
          <p:cNvSpPr txBox="1"/>
          <p:nvPr/>
        </p:nvSpPr>
        <p:spPr>
          <a:xfrm>
            <a:off x="5248364" y="3948130"/>
            <a:ext cx="1299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Mac or 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F4D3E-C951-861A-CC6A-CF27678871A0}"/>
              </a:ext>
            </a:extLst>
          </p:cNvPr>
          <p:cNvSpPr txBox="1"/>
          <p:nvPr/>
        </p:nvSpPr>
        <p:spPr>
          <a:xfrm>
            <a:off x="9105537" y="3898402"/>
            <a:ext cx="1501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iOS/Android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6D0472EE-89B8-650B-EFDB-A76FF9EC0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Final Instructions: Technician</a:t>
            </a:r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the airwaves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Email coming from FCC </a:t>
            </a:r>
            <a:r>
              <a:rPr lang="en-US" dirty="0"/>
              <a:t>based on time and business day</a:t>
            </a:r>
            <a:endParaRPr dirty="0"/>
          </a:p>
          <a:p>
            <a:pPr>
              <a:spcBef>
                <a:spcPts val="1600"/>
              </a:spcBef>
              <a:defRPr b="1"/>
            </a:pPr>
            <a:r>
              <a:rPr dirty="0"/>
              <a:t>Pay using a desktop / laptop – not a mobile device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You’ll be given the option to review your application – don’t</a:t>
            </a:r>
          </a:p>
          <a:p>
            <a:pPr>
              <a:spcBef>
                <a:spcPts val="1600"/>
              </a:spcBef>
              <a:defRPr b="1"/>
            </a:pPr>
            <a:r>
              <a:rPr lang="en-US" dirty="0"/>
              <a:t>Another email with your callsign assignment should arrive in the next couple of business days following your payment</a:t>
            </a:r>
          </a:p>
          <a:p>
            <a:pPr>
              <a:spcBef>
                <a:spcPts val="1600"/>
              </a:spcBef>
              <a:defRPr b="1"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Instructions to leave meeting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 Instructions: General / Extra</a:t>
            </a:r>
          </a:p>
        </p:txBody>
      </p:sp>
      <p:sp>
        <p:nvSpPr>
          <p:cNvPr id="22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[ HF | the full bands ]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As soon as you get your CSCE you </a:t>
            </a:r>
            <a:r>
              <a:rPr dirty="0"/>
              <a:t>can start using your new privileges</a:t>
            </a:r>
            <a:r>
              <a:rPr lang="en-US" dirty="0"/>
              <a:t>…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Just append [/AG | /AE] to your callsign</a:t>
            </a:r>
            <a:r>
              <a:rPr lang="en-US" sz="2000" dirty="0"/>
              <a:t> </a:t>
            </a: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(awaiting General/Extra)</a:t>
            </a:r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dirty="0">
                <a:solidFill>
                  <a:schemeClr val="tx1"/>
                </a:solidFill>
              </a:rPr>
              <a:t>You probably won’t get an email from the FCC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  <a:p>
            <a:pPr lvl="1" algn="just">
              <a:defRPr b="1">
                <a:solidFill>
                  <a:srgbClr val="215F9A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Check the ULS Database</a:t>
            </a:r>
          </a:p>
          <a:p>
            <a:pPr lvl="1" algn="just">
              <a:defRPr b="1">
                <a:solidFill>
                  <a:srgbClr val="215F9A"/>
                </a:solidFill>
              </a:defRPr>
            </a:pPr>
            <a:r>
              <a:rPr sz="2400" dirty="0"/>
              <a:t>Once you see it, you can stop using [ /AG | /AE ]</a:t>
            </a:r>
            <a:endParaRPr lang="en-US" sz="2400" dirty="0"/>
          </a:p>
          <a:p>
            <a:pPr algn="just"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Note: If changing their callsign, they will get an email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Leaving the meeting</a:t>
            </a:r>
          </a:p>
        </p:txBody>
      </p:sp>
      <p:sp>
        <p:nvSpPr>
          <p:cNvPr id="22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On the 2</a:t>
            </a:r>
            <a:r>
              <a:rPr lang="en-US" baseline="30000" dirty="0"/>
              <a:t>nd</a:t>
            </a:r>
            <a:r>
              <a:rPr lang="en-US" dirty="0"/>
              <a:t> device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1" dirty="0">
                <a:solidFill>
                  <a:srgbClr val="7030A0"/>
                </a:solidFill>
              </a:rPr>
              <a:t>Leave Room</a:t>
            </a:r>
            <a:r>
              <a:rPr dirty="0"/>
              <a:t>, </a:t>
            </a:r>
            <a:r>
              <a:rPr i="1" dirty="0">
                <a:solidFill>
                  <a:srgbClr val="7030A0"/>
                </a:solidFill>
              </a:rPr>
              <a:t>Leave Meeting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 host may remove the phone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endParaRPr i="1" dirty="0">
              <a:solidFill>
                <a:schemeClr val="tx1"/>
              </a:solidFill>
            </a:endParaRPr>
          </a:p>
          <a:p>
            <a:pPr>
              <a:defRPr b="1"/>
            </a:pPr>
            <a:r>
              <a:rPr dirty="0"/>
              <a:t>Passed</a:t>
            </a:r>
            <a:r>
              <a:rPr sz="2400" dirty="0"/>
              <a:t>: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>
                <a:solidFill>
                  <a:srgbClr val="000000"/>
                </a:solidFill>
              </a:rPr>
              <a:t>Technician or General</a:t>
            </a:r>
            <a:r>
              <a:rPr dirty="0"/>
              <a:t>: Please be sure to come back and see us when you want to upgrade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The team is waiting to congratulate you</a:t>
            </a:r>
          </a:p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Leave Room</a:t>
            </a:r>
            <a:r>
              <a:rPr i="0" dirty="0">
                <a:solidFill>
                  <a:srgbClr val="000000"/>
                </a:solidFill>
              </a:rPr>
              <a:t>, </a:t>
            </a:r>
            <a:r>
              <a:rPr dirty="0"/>
              <a:t>Leave Breakout Room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2E526-A9C0-10C1-E691-88CE180E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E65AABB-D5B1-A53B-0E0E-B45BF85699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Second Device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03AB9AC-4FF0-3899-FC8E-3FEF954CB6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190500">
              <a:spcBef>
                <a:spcPts val="1200"/>
              </a:spcBef>
              <a:spcAft>
                <a:spcPts val="6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We’d like you to join the meeting on your 2</a:t>
            </a:r>
            <a:r>
              <a:rPr lang="en-US" sz="2800" b="1" baseline="30000" dirty="0">
                <a:solidFill>
                  <a:srgbClr val="215F9A"/>
                </a:solidFill>
              </a:rPr>
              <a:t>nd</a:t>
            </a:r>
            <a:r>
              <a:rPr lang="en-US" sz="2800" b="1" dirty="0">
                <a:solidFill>
                  <a:srgbClr val="215F9A"/>
                </a:solidFill>
              </a:rPr>
              <a:t> device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tabLst>
                <a:tab pos="6162675" algn="l"/>
              </a:tabLst>
              <a:defRPr sz="2400"/>
            </a:pPr>
            <a:r>
              <a:rPr lang="en-US" sz="1800" b="1" dirty="0">
                <a:solidFill>
                  <a:srgbClr val="215F9A"/>
                </a:solidFill>
              </a:rPr>
              <a:t>You can use the link you were sent	</a:t>
            </a:r>
            <a:r>
              <a:rPr lang="en-US" sz="1800" i="1" dirty="0">
                <a:solidFill>
                  <a:schemeClr val="tx1"/>
                </a:solidFill>
              </a:rPr>
              <a:t>Or…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tabLst>
                <a:tab pos="6162675" algn="l"/>
              </a:tabLst>
              <a:defRPr sz="2400"/>
            </a:pPr>
            <a:r>
              <a:rPr lang="en-US" sz="1800" b="1" dirty="0">
                <a:solidFill>
                  <a:srgbClr val="215F9A"/>
                </a:solidFill>
              </a:rPr>
              <a:t>Go to wm7x.net/zoom, click </a:t>
            </a:r>
            <a:r>
              <a:rPr lang="en-US" sz="1800" b="1" dirty="0">
                <a:solidFill>
                  <a:srgbClr val="7030A0"/>
                </a:solidFill>
              </a:rPr>
              <a:t>JOIN EXAM SESSION</a:t>
            </a: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800" i="1" dirty="0">
                <a:solidFill>
                  <a:schemeClr val="tx1"/>
                </a:solidFill>
              </a:rPr>
              <a:t>Or…</a:t>
            </a:r>
            <a:endParaRPr lang="en-US" sz="1800" b="1" i="1" dirty="0">
              <a:solidFill>
                <a:schemeClr val="tx1"/>
              </a:solidFill>
            </a:endParaRPr>
          </a:p>
          <a:p>
            <a:pPr marL="685800" lvl="1">
              <a:spcBef>
                <a:spcPts val="0"/>
              </a:spcBef>
              <a:spcAft>
                <a:spcPts val="1200"/>
              </a:spcAft>
              <a:defRPr sz="2400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needed, the meeting ID is 509 800 7348, passcode: 7373</a:t>
            </a:r>
          </a:p>
          <a:p>
            <a:pPr marL="190500">
              <a:spcBef>
                <a:spcPts val="600"/>
              </a:spcBef>
              <a:defRPr sz="2400"/>
            </a:pPr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move the device to a room and admit it</a:t>
            </a:r>
          </a:p>
          <a:p>
            <a:pPr marL="685800" lvl="1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18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2025-12-30: Zoom has a bug in which the device may come into the waiting room. If it does, ask to turn down the volume, then invite it to the test room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Great, now we’re going to set things up to avoid feedback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Is that an </a:t>
            </a:r>
            <a:r>
              <a:rPr lang="en-US" b="1" dirty="0">
                <a:solidFill>
                  <a:srgbClr val="215F9A"/>
                </a:solidFill>
                <a:hlinkClick r:id="rId3" action="ppaction://hlinksldjump"/>
              </a:rPr>
              <a:t>iPhone</a:t>
            </a:r>
            <a:r>
              <a:rPr lang="en-US" b="1" dirty="0">
                <a:solidFill>
                  <a:srgbClr val="215F9A"/>
                </a:solidFill>
              </a:rPr>
              <a:t> or </a:t>
            </a:r>
            <a:r>
              <a:rPr lang="en-US" b="1" dirty="0">
                <a:solidFill>
                  <a:srgbClr val="215F9A"/>
                </a:solidFill>
                <a:hlinkClick r:id="rId4" action="ppaction://hlinksldjump"/>
              </a:rPr>
              <a:t>Android</a:t>
            </a:r>
            <a:r>
              <a:rPr lang="en-US" b="1" dirty="0">
                <a:solidFill>
                  <a:srgbClr val="215F9A"/>
                </a:solidFill>
              </a:rPr>
              <a:t> device?</a:t>
            </a:r>
          </a:p>
        </p:txBody>
      </p:sp>
    </p:spTree>
    <p:extLst>
      <p:ext uri="{BB962C8B-B14F-4D97-AF65-F5344CB8AC3E}">
        <p14:creationId xmlns:p14="http://schemas.microsoft.com/office/powerpoint/2010/main" val="92662795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Finalize</a:t>
            </a:r>
          </a:p>
        </p:txBody>
      </p:sp>
      <p:sp>
        <p:nvSpPr>
          <p:cNvPr id="2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/>
            </a:pPr>
            <a:r>
              <a:rPr dirty="0"/>
              <a:t>Get thumbs up from all team members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Ensure recordings have stopped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Get three signatures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Go back to main room</a:t>
            </a:r>
          </a:p>
        </p:txBody>
      </p:sp>
      <p:sp>
        <p:nvSpPr>
          <p:cNvPr id="230" name="Back to Start">
            <a:hlinkClick r:id="" action="ppaction://hlinkshowjump?jump=firstslide"/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Back to Start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62F5-43CF-BFBF-08F3-80C7547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1786-C09A-FFEF-8B7A-511861DA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8AA2-1351-7A42-B7A4-C233CB1375A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leaving the main room</a:t>
            </a:r>
          </a:p>
        </p:txBody>
      </p:sp>
    </p:spTree>
    <p:extLst>
      <p:ext uri="{BB962C8B-B14F-4D97-AF65-F5344CB8AC3E}">
        <p14:creationId xmlns:p14="http://schemas.microsoft.com/office/powerpoint/2010/main" val="190773573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7DD5-4F60-C8B8-E591-DFED34212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74887877-255C-A954-90DC-7CA6269EE5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 an Applicant: Options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09FD03D-2A87-C4C0-CB52-0D11A6CA0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Initial Exam (even if multiple elements were passed)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Upgrade – keeping callsign</a:t>
            </a:r>
            <a:r>
              <a:rPr lang="en-US" b="1" dirty="0"/>
              <a:t> (common)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Upgrade – changing callsign</a:t>
            </a:r>
            <a:r>
              <a:rPr lang="en-US" b="1" dirty="0"/>
              <a:t> (less common)</a:t>
            </a:r>
          </a:p>
          <a:p>
            <a:pPr marL="0" indent="0">
              <a:buNone/>
              <a:defRPr b="1"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1828190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5F2A-41D6-EAC2-B51E-FE8C2DB3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C574C7F7-18E5-24D0-042C-CA0164C0A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Initial Exam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2B2C042-10E0-D963-9D3F-F6272AD6E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b="1" dirty="0"/>
              <a:t>Congratulations – Welcome to Amateur Radio!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Email from FCC &lt;when&gt;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from a desktop/laptop…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Don’t touch your application form…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by 5pm on a business day…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If you don’t see it by…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Thanks and we hope to see you again for your upgrade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026001-1582-F50B-AF40-B4A0A90EF56F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6501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1755-AC12-DC68-7369-3EF8AA53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0067A4-00EC-527D-0E69-CC0E17AE56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(changing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702B899-4D5B-C544-40B9-BD97E9B204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Since you are changing your callsign…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You’ll get an email from the FCC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Until then, use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483C59-61C3-3B9E-2285-11FAD58BBAC2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731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3FEDE-8BF8-F2AC-E91B-71076C22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D4EC8D1-5E70-34EC-78CB-2331F39595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(keeping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7CA89A5-EE28-BC86-5895-ADCA09028F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No Email from FCC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Check the ULS starting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Once you see your upgrade, stop using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C050C8F-938F-D9D5-CE17-98F92C3F72C0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31181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8C60-D0B7-6F87-5429-28354307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5B32-1187-7B49-3194-F96628CF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5E0D-0F9D-C7D3-673C-D66E3F7EE14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</p:spTree>
    <p:extLst>
      <p:ext uri="{BB962C8B-B14F-4D97-AF65-F5344CB8AC3E}">
        <p14:creationId xmlns:p14="http://schemas.microsoft.com/office/powerpoint/2010/main" val="382636037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EF9DE-A4C2-503C-9F2A-A0FF4776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654C63D-89A4-AD01-6A32-6851B672C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General Notes and Reminders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4CB878E-C884-3E4C-8665-AF7861EB2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Read the </a:t>
            </a:r>
            <a:r>
              <a:rPr lang="en-US" b="0" dirty="0">
                <a:hlinkClick r:id="rId3"/>
              </a:rPr>
              <a:t>Lead</a:t>
            </a:r>
            <a:r>
              <a:rPr lang="en-US" b="0" dirty="0"/>
              <a:t> document and </a:t>
            </a:r>
            <a:r>
              <a:rPr lang="en-US" b="0" dirty="0">
                <a:hlinkClick r:id="rId4"/>
              </a:rPr>
              <a:t>Android</a:t>
            </a:r>
            <a:r>
              <a:rPr lang="en-US" b="0" dirty="0"/>
              <a:t> Document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“Let the leader lead” means the leader must keep things under control and keep the session flowing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distractions, stay engaged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saying “failed”. If necessary, use “fell a little short”</a:t>
            </a:r>
          </a:p>
          <a:p>
            <a:pPr>
              <a:defRPr b="1"/>
            </a:pPr>
            <a:r>
              <a:rPr lang="en-US" b="0" dirty="0"/>
              <a:t>Give/get verbal responses from the team or thumbs-up in some cases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1FA33-8168-55D2-EB5F-25465C5ADB24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5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5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174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013A-DF8B-1009-97FB-09888B933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414CC03A-7A45-47A5-B173-75044E637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Recording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97FDC07-D792-62AC-1F6B-81B37F9B9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The Lead always does R1 which includes the gallery and the screen share (50/50 split). Recoding ends after the final thumbs-up from the team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R2 captures the screen share and the applicant (50/50 split). Recording ends after the user is done taking tests; i.e.,</a:t>
            </a:r>
            <a:r>
              <a:rPr lang="en-US" dirty="0"/>
              <a:t> </a:t>
            </a:r>
            <a:r>
              <a:rPr lang="en-US" b="0" dirty="0"/>
              <a:t>when they press “Finish and Sign Forms”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R3 captures the 2nd device and the screen share (70% device, 30% screen share). Recording stops the same time as R2.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F871A9-0DB2-09B9-E0C8-AB2D14DBA547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59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2554-34C3-13FF-077C-7ACF2ED94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2CA5-8B56-FD1C-DC1B-36488B6D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Three options to stop 2</a:t>
            </a:r>
            <a:r>
              <a:rPr lang="en-US" b="1" baseline="30000" dirty="0"/>
              <a:t>nd</a:t>
            </a:r>
            <a:r>
              <a:rPr lang="en-US" b="1" dirty="0"/>
              <a:t> Device audio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3D819-E7AF-3B59-9729-B3845C29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2800"/>
              </a:spcBef>
              <a:buFont typeface="+mj-lt"/>
              <a:buAutoNum type="arabicPeriod"/>
            </a:pPr>
            <a:r>
              <a:rPr lang="en-US" b="1" dirty="0"/>
              <a:t>SIMPLE and UNIVERSAL Option: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Ask the applicant to turn down the volume manually, then…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Ask the applicant to mute Zoom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Alternatively, the host can mute their second device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There may still be a little feedback, but it is manageable</a:t>
            </a:r>
          </a:p>
          <a:p>
            <a:pPr marL="514350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b="1" dirty="0">
                <a:hlinkClick r:id="rId2" action="ppaction://hlinksldjump"/>
              </a:rPr>
              <a:t>UNIVERSAL Option</a:t>
            </a:r>
            <a:r>
              <a:rPr lang="en-US" b="1" dirty="0"/>
              <a:t>: Disconnect Audio</a:t>
            </a:r>
          </a:p>
          <a:p>
            <a:pPr marL="514350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b="1" dirty="0">
                <a:hlinkClick r:id="rId3" action="ppaction://hlinksldjump"/>
              </a:rPr>
              <a:t>iPhone Only</a:t>
            </a:r>
            <a:r>
              <a:rPr lang="en-US" b="1" dirty="0"/>
              <a:t>: Stop audio before it starts</a:t>
            </a:r>
          </a:p>
        </p:txBody>
      </p:sp>
      <p:sp>
        <p:nvSpPr>
          <p:cNvPr id="4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7B5F02-2AA2-A9C1-3BBB-B2FB79AE8F5E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4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4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94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1E837-9A34-C697-54C1-54DB72AC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17F0290-DB04-B8F3-0268-4273F7CA1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Disabling iPhone Audio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0F962A3-C449-6A1C-AD8D-21C4F2C565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If you tap the screen, you’ll see a little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2800" b="1" dirty="0">
                <a:solidFill>
                  <a:srgbClr val="215F9A"/>
                </a:solidFill>
              </a:rPr>
              <a:t>speaker icon near the upper right corner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Tap it, then tap </a:t>
            </a:r>
            <a:r>
              <a:rPr lang="en-US" sz="2800" i="1" dirty="0">
                <a:solidFill>
                  <a:srgbClr val="7030A0"/>
                </a:solidFill>
              </a:rPr>
              <a:t>Disconnect my audio</a:t>
            </a:r>
            <a:br>
              <a:rPr lang="en-US" sz="2800" i="1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215F9A"/>
                </a:solidFill>
              </a:rPr>
              <a:t>It will be red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applicant reports no speaker icon, it’s an old version of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zoom. Follow the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 action="ppaction://hlinksldjump"/>
              </a:rPr>
              <a:t>Android instructions 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check the breakout room window in Zoom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ensure that audio has been disconnected</a:t>
            </a:r>
          </a:p>
        </p:txBody>
      </p:sp>
      <p:pic>
        <p:nvPicPr>
          <p:cNvPr id="10" name="Picture 9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6D78D3EF-DD0A-80C2-CC72-0C1D15923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91" y="0"/>
            <a:ext cx="3169788" cy="6858000"/>
          </a:xfrm>
          <a:prstGeom prst="rect">
            <a:avLst/>
          </a:prstGeom>
        </p:spPr>
      </p:pic>
      <p:sp>
        <p:nvSpPr>
          <p:cNvPr id="2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11E2A5-5ABD-9B22-1721-FB7626E27E4D}"/>
              </a:ext>
            </a:extLst>
          </p:cNvPr>
          <p:cNvSpPr/>
          <p:nvPr/>
        </p:nvSpPr>
        <p:spPr>
          <a:xfrm>
            <a:off x="940375" y="5679892"/>
            <a:ext cx="1512370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2078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1895-37C3-E283-008D-94501DCC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Stopping Audio on the 2</a:t>
            </a:r>
            <a:r>
              <a:rPr lang="en-US" b="1" baseline="30000" dirty="0"/>
              <a:t>nd</a:t>
            </a:r>
            <a:r>
              <a:rPr lang="en-US" b="1" dirty="0"/>
              <a:t> Device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16BE-DA19-5081-67E9-429A0769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613650" cy="4351338"/>
          </a:xfrm>
        </p:spPr>
        <p:txBody>
          <a:bodyPr/>
          <a:lstStyle/>
          <a:p>
            <a:pPr>
              <a:spcBef>
                <a:spcPts val="2800"/>
              </a:spcBef>
            </a:pPr>
            <a:r>
              <a:rPr lang="en-US" b="1" dirty="0"/>
              <a:t>After the applicant has joined with their second device, they can disconnect audio</a:t>
            </a:r>
          </a:p>
          <a:p>
            <a:pPr>
              <a:spcBef>
                <a:spcPts val="2800"/>
              </a:spcBef>
            </a:pPr>
            <a:r>
              <a:rPr lang="en-US" b="1" dirty="0"/>
              <a:t>Tap the white More icon to bring up options</a:t>
            </a:r>
          </a:p>
          <a:p>
            <a:pPr>
              <a:spcBef>
                <a:spcPts val="2800"/>
              </a:spcBef>
            </a:pPr>
            <a:r>
              <a:rPr lang="en-US" b="1" dirty="0"/>
              <a:t>Find and tap </a:t>
            </a:r>
            <a:r>
              <a:rPr lang="en-US" b="1" dirty="0">
                <a:solidFill>
                  <a:srgbClr val="FF7EFF"/>
                </a:solidFill>
              </a:rPr>
              <a:t>Disconnect Audio</a:t>
            </a:r>
            <a:endParaRPr lang="en-US" dirty="0">
              <a:solidFill>
                <a:srgbClr val="FF7E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5D176F-ABAD-A01D-C10C-BC7422400D55}"/>
              </a:ext>
            </a:extLst>
          </p:cNvPr>
          <p:cNvGrpSpPr/>
          <p:nvPr/>
        </p:nvGrpSpPr>
        <p:grpSpPr>
          <a:xfrm>
            <a:off x="8617052" y="1825625"/>
            <a:ext cx="3333647" cy="2923431"/>
            <a:chOff x="8617052" y="1825625"/>
            <a:chExt cx="3333647" cy="2923431"/>
          </a:xfrm>
        </p:grpSpPr>
        <p:pic>
          <p:nvPicPr>
            <p:cNvPr id="5" name="Picture 4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AAE75F6-F8D0-AC57-5A12-D915605A7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052" y="1825625"/>
              <a:ext cx="3333647" cy="2923431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1893D93-327A-86C0-6521-18F23E4779E8}"/>
                </a:ext>
              </a:extLst>
            </p:cNvPr>
            <p:cNvSpPr/>
            <p:nvPr/>
          </p:nvSpPr>
          <p:spPr>
            <a:xfrm>
              <a:off x="8813800" y="3300040"/>
              <a:ext cx="2971800" cy="330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D8E56CC-D837-B70D-7602-6ED2218A449B}"/>
                </a:ext>
              </a:extLst>
            </p:cNvPr>
            <p:cNvSpPr/>
            <p:nvPr/>
          </p:nvSpPr>
          <p:spPr>
            <a:xfrm>
              <a:off x="11474450" y="4203700"/>
              <a:ext cx="450850" cy="457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C1F68D8-876B-B4D9-57F9-228569AE00BA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4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4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8137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99B7-C592-8032-CC42-BC2DEF7A2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30BC-3FE0-5222-5E32-73328D6D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Stopping Audio Before it Starts </a:t>
            </a:r>
            <a:r>
              <a:rPr lang="en-US" sz="3600" b="1" dirty="0"/>
              <a:t>(iPhone)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38148-AA05-3AE3-90DC-16808977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601635" cy="4351338"/>
          </a:xfrm>
        </p:spPr>
        <p:txBody>
          <a:bodyPr>
            <a:normAutofit/>
          </a:bodyPr>
          <a:lstStyle/>
          <a:p>
            <a:pPr>
              <a:spcBef>
                <a:spcPts val="2800"/>
              </a:spcBef>
            </a:pPr>
            <a:r>
              <a:rPr lang="en-US" b="1" dirty="0"/>
              <a:t>When the applicant is joining the meeting, they’ll see a speaker icon on Join screen</a:t>
            </a:r>
            <a:endParaRPr lang="en-US" dirty="0"/>
          </a:p>
          <a:p>
            <a:pPr>
              <a:spcBef>
                <a:spcPts val="2800"/>
              </a:spcBef>
            </a:pPr>
            <a:r>
              <a:rPr lang="en-US" b="1" dirty="0"/>
              <a:t>Tap the speaker icon to see options</a:t>
            </a:r>
            <a:endParaRPr lang="en-US" dirty="0"/>
          </a:p>
          <a:p>
            <a:pPr>
              <a:spcBef>
                <a:spcPts val="2800"/>
              </a:spcBef>
            </a:pPr>
            <a:r>
              <a:rPr lang="en-US" b="1" dirty="0"/>
              <a:t>Choose </a:t>
            </a:r>
            <a:r>
              <a:rPr lang="en-US" b="1" dirty="0">
                <a:solidFill>
                  <a:srgbClr val="FF7EFF"/>
                </a:solidFill>
              </a:rPr>
              <a:t>No Audio</a:t>
            </a:r>
            <a:endParaRPr lang="en-US" dirty="0">
              <a:solidFill>
                <a:srgbClr val="FF7E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76FEF-E4A8-DEE9-81AB-30381593972D}"/>
              </a:ext>
            </a:extLst>
          </p:cNvPr>
          <p:cNvGrpSpPr/>
          <p:nvPr/>
        </p:nvGrpSpPr>
        <p:grpSpPr>
          <a:xfrm>
            <a:off x="9906000" y="1764318"/>
            <a:ext cx="1837772" cy="4197957"/>
            <a:chOff x="9575632" y="1825625"/>
            <a:chExt cx="2085590" cy="4512282"/>
          </a:xfrm>
        </p:grpSpPr>
        <p:pic>
          <p:nvPicPr>
            <p:cNvPr id="4" name="Picture 3" descr="A screenshot of a person smiling&#10;&#10;AI-generated content may be incorrect.">
              <a:extLst>
                <a:ext uri="{FF2B5EF4-FFF2-40B4-BE49-F238E27FC236}">
                  <a16:creationId xmlns:a16="http://schemas.microsoft.com/office/drawing/2014/main" id="{3CA6DD3E-FB91-5DF7-80B3-BEAADAF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632" y="1825625"/>
              <a:ext cx="2085590" cy="4512282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4D9E00-60B8-FA4B-6C62-0EF9B5AA4B78}"/>
                </a:ext>
              </a:extLst>
            </p:cNvPr>
            <p:cNvSpPr/>
            <p:nvPr/>
          </p:nvSpPr>
          <p:spPr>
            <a:xfrm>
              <a:off x="11290300" y="2298700"/>
              <a:ext cx="273050" cy="273050"/>
            </a:xfrm>
            <a:prstGeom prst="ellipse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892D81F-5FD5-5E10-7AB7-2BE1EAE94B82}"/>
                </a:ext>
              </a:extLst>
            </p:cNvPr>
            <p:cNvSpPr/>
            <p:nvPr/>
          </p:nvSpPr>
          <p:spPr>
            <a:xfrm>
              <a:off x="10242550" y="2781300"/>
              <a:ext cx="1418672" cy="330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D2F9E16-80BF-FA58-FE81-9B6A03D3B3D1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347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F001-98B7-5082-6111-AEB96E9A2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1442AAC1-3734-39F1-69B8-9EEA7DEEE8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Disabling Android Audio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F4CC927-62DC-D568-4A14-D87D533E7A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If you tap the screen, you’ll see some icons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2800" b="1" dirty="0">
                <a:solidFill>
                  <a:srgbClr val="215F9A"/>
                </a:solidFill>
              </a:rPr>
              <a:t>across the bottom - tap </a:t>
            </a:r>
            <a:r>
              <a:rPr lang="en-US" sz="2800" b="1" i="1" dirty="0">
                <a:solidFill>
                  <a:srgbClr val="7030A0"/>
                </a:solidFill>
              </a:rPr>
              <a:t>More</a:t>
            </a:r>
            <a:r>
              <a:rPr lang="en-US" sz="2800" b="1" dirty="0">
                <a:solidFill>
                  <a:srgbClr val="215F9A"/>
                </a:solidFill>
              </a:rPr>
              <a:t> (3 dots)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May need to scroll to the right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Now tap the red </a:t>
            </a:r>
            <a:r>
              <a:rPr lang="en-US" sz="2800" b="1" i="1" dirty="0">
                <a:solidFill>
                  <a:srgbClr val="7030A0"/>
                </a:solidFill>
              </a:rPr>
              <a:t>Disconnect Audio</a:t>
            </a:r>
            <a:r>
              <a:rPr lang="en-US" sz="2800" b="1" dirty="0">
                <a:solidFill>
                  <a:srgbClr val="215F9A"/>
                </a:solidFill>
              </a:rPr>
              <a:t> button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May need to scroll down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check the breakout room window in Zoom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ensure that audio has been disconnected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53F92B-9EC9-5C19-36EB-A8C0B9885D51}"/>
              </a:ext>
            </a:extLst>
          </p:cNvPr>
          <p:cNvGrpSpPr/>
          <p:nvPr/>
        </p:nvGrpSpPr>
        <p:grpSpPr>
          <a:xfrm>
            <a:off x="9119119" y="754852"/>
            <a:ext cx="3077004" cy="6103148"/>
            <a:chOff x="9045146" y="618326"/>
            <a:chExt cx="3077004" cy="6103148"/>
          </a:xfrm>
        </p:grpSpPr>
        <p:pic>
          <p:nvPicPr>
            <p:cNvPr id="8" name="Picture 7" descr="A screenshot of a video call&#10;&#10;AI-generated content may be incorrect.">
              <a:extLst>
                <a:ext uri="{FF2B5EF4-FFF2-40B4-BE49-F238E27FC236}">
                  <a16:creationId xmlns:a16="http://schemas.microsoft.com/office/drawing/2014/main" id="{9FA6E7D4-E9AF-D169-1FE7-3F39F895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5146" y="618326"/>
              <a:ext cx="3077004" cy="610314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5F121C4-EFE8-7C27-3308-D4343E4DD905}"/>
                </a:ext>
              </a:extLst>
            </p:cNvPr>
            <p:cNvGrpSpPr/>
            <p:nvPr/>
          </p:nvGrpSpPr>
          <p:grpSpPr>
            <a:xfrm>
              <a:off x="9160002" y="5420345"/>
              <a:ext cx="2920954" cy="1230379"/>
              <a:chOff x="8813800" y="3234970"/>
              <a:chExt cx="3022007" cy="1295790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B5A0807-A3A2-462C-4DA7-26325A0D1024}"/>
                  </a:ext>
                </a:extLst>
              </p:cNvPr>
              <p:cNvSpPr/>
              <p:nvPr/>
            </p:nvSpPr>
            <p:spPr>
              <a:xfrm>
                <a:off x="8813800" y="3234970"/>
                <a:ext cx="2971800" cy="330200"/>
              </a:xfrm>
              <a:prstGeom prst="roundRect">
                <a:avLst/>
              </a:prstGeom>
              <a:noFill/>
              <a:ln w="57150" cap="flat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65ED46E-0846-0E64-220D-D74191114DF8}"/>
                  </a:ext>
                </a:extLst>
              </p:cNvPr>
              <p:cNvSpPr/>
              <p:nvPr/>
            </p:nvSpPr>
            <p:spPr>
              <a:xfrm>
                <a:off x="11469326" y="4073560"/>
                <a:ext cx="366481" cy="457200"/>
              </a:xfrm>
              <a:prstGeom prst="roundRect">
                <a:avLst/>
              </a:prstGeom>
              <a:noFill/>
              <a:ln w="57150" cap="flat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71189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4731-617F-A0B5-8BB0-9E0D3538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C381827-BB69-F03E-2C21-A6C7B3698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Finalize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893B806-EF9F-9BAF-A724-D0B469DBE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Do you have any questions for us?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Tell them they will receive an invite to a breakout room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zoom co-host will send an invite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We’re going to get our team together, and they will join you there in just a couple of moments</a:t>
            </a:r>
            <a:endParaRPr b="1" dirty="0">
              <a:solidFill>
                <a:srgbClr val="215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32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432FF"/>
      </a:hlink>
      <a:folHlink>
        <a:srgbClr val="0432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71521</TotalTime>
  <Words>4217</Words>
  <Application>Microsoft Macintosh PowerPoint</Application>
  <PresentationFormat>Widescreen</PresentationFormat>
  <Paragraphs>490</Paragraphs>
  <Slides>71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Aptos</vt:lpstr>
      <vt:lpstr>Aptos Display</vt:lpstr>
      <vt:lpstr>Aptos Narrow</vt:lpstr>
      <vt:lpstr>Arial</vt:lpstr>
      <vt:lpstr>Consolas</vt:lpstr>
      <vt:lpstr>Office Theme</vt:lpstr>
      <vt:lpstr>Exam Lead Process</vt:lpstr>
      <vt:lpstr>Sections</vt:lpstr>
      <vt:lpstr>Prepping an Applicant</vt:lpstr>
      <vt:lpstr>Prepping an Applicant: Welcome!</vt:lpstr>
      <vt:lpstr>Prepping an Applicant: ID</vt:lpstr>
      <vt:lpstr>Prepping an Applicant: Second Device</vt:lpstr>
      <vt:lpstr>Disabling iPhone Audio</vt:lpstr>
      <vt:lpstr>Disabling Android Audio</vt:lpstr>
      <vt:lpstr>Prepping an Applicant: Finalize</vt:lpstr>
      <vt:lpstr>Leading the Exam</vt:lpstr>
      <vt:lpstr>Check ID</vt:lpstr>
      <vt:lpstr>Recording</vt:lpstr>
      <vt:lpstr>Check Wearables</vt:lpstr>
      <vt:lpstr>Room Scan</vt:lpstr>
      <vt:lpstr>Prop Up 2nd Device</vt:lpstr>
      <vt:lpstr>If No Second Device (Rare)</vt:lpstr>
      <vt:lpstr>What type of device?</vt:lpstr>
      <vt:lpstr>ChromeBook: Start Sharing</vt:lpstr>
      <vt:lpstr>ChromeBook: Check “Casting”</vt:lpstr>
      <vt:lpstr>ChromeBook: Desktops and Apps</vt:lpstr>
      <vt:lpstr>iPhone/iPad: Start Sharing </vt:lpstr>
      <vt:lpstr>iPhone/iPad: Apple Intelligence</vt:lpstr>
      <vt:lpstr>iPhone/iPad: Apps &amp; Mirroring</vt:lpstr>
      <vt:lpstr>Mac: Start Sharing</vt:lpstr>
      <vt:lpstr>Mac: Apple Intelligence</vt:lpstr>
      <vt:lpstr>Mac: Running Apps</vt:lpstr>
      <vt:lpstr>Mac: Screen Mirroring and Desktops</vt:lpstr>
      <vt:lpstr>Android: Get Oriented (optional)</vt:lpstr>
      <vt:lpstr>Android: Start Sharing (1/2)</vt:lpstr>
      <vt:lpstr>Android: Start Sharing (2/2)</vt:lpstr>
      <vt:lpstr>Android: Terminate Other Apps</vt:lpstr>
      <vt:lpstr>Android: Split Screen (1/2)</vt:lpstr>
      <vt:lpstr>Android: Split Screen (2/2)</vt:lpstr>
      <vt:lpstr>Linux: Start Sharing</vt:lpstr>
      <vt:lpstr>Linux – From the UI</vt:lpstr>
      <vt:lpstr>Linux – Multiple Displays</vt:lpstr>
      <vt:lpstr>Linux – Multiple Desktops</vt:lpstr>
      <vt:lpstr>Linux – Multiple Desktop hot-keys</vt:lpstr>
      <vt:lpstr>Linux – From a Terminal</vt:lpstr>
      <vt:lpstr>Windows: Start Sharing</vt:lpstr>
      <vt:lpstr>Windows: Hidden Apps</vt:lpstr>
      <vt:lpstr>Windows: Displays &amp; Desktops</vt:lpstr>
      <vt:lpstr>Browser Setup</vt:lpstr>
      <vt:lpstr>Enter the exam</vt:lpstr>
      <vt:lpstr>Check Info and Launch Exam</vt:lpstr>
      <vt:lpstr>Explain the exam UI / Process</vt:lpstr>
      <vt:lpstr>Ask them to start</vt:lpstr>
      <vt:lpstr>After the exam</vt:lpstr>
      <vt:lpstr>Fell short by a lot</vt:lpstr>
      <vt:lpstr>Fell short by a little</vt:lpstr>
      <vt:lpstr>Leave after falling short</vt:lpstr>
      <vt:lpstr>Passed the exam</vt:lpstr>
      <vt:lpstr>Wants to take next exam</vt:lpstr>
      <vt:lpstr>Start the paperwork</vt:lpstr>
      <vt:lpstr>CSCE</vt:lpstr>
      <vt:lpstr>More Signatures</vt:lpstr>
      <vt:lpstr>Final Instructions: Technician</vt:lpstr>
      <vt:lpstr>Final Instructions: General / Extra</vt:lpstr>
      <vt:lpstr>Leaving the meeting</vt:lpstr>
      <vt:lpstr>Finalize</vt:lpstr>
      <vt:lpstr>Exiting an Applicant</vt:lpstr>
      <vt:lpstr>Exiting an Applicant: Options</vt:lpstr>
      <vt:lpstr>Exiting: Initial Exam</vt:lpstr>
      <vt:lpstr>Exiting: Upgrade (changing callsign)</vt:lpstr>
      <vt:lpstr>Exiting: Upgrade (keeping callsign)</vt:lpstr>
      <vt:lpstr>General Notes</vt:lpstr>
      <vt:lpstr>General Notes and Reminders</vt:lpstr>
      <vt:lpstr>Recording</vt:lpstr>
      <vt:lpstr>Three options to stop 2nd Device audio</vt:lpstr>
      <vt:lpstr>Stopping Audio on the 2nd Device</vt:lpstr>
      <vt:lpstr>Stopping Audio Before it Starts (iPhone)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Lead Process</dc:title>
  <cp:lastModifiedBy>Joe Pasqua</cp:lastModifiedBy>
  <cp:revision>265</cp:revision>
  <dcterms:modified xsi:type="dcterms:W3CDTF">2026-04-18T23:12:04Z</dcterms:modified>
</cp:coreProperties>
</file>