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2"/>
  </p:notesMasterIdLst>
  <p:handoutMasterIdLst>
    <p:handoutMasterId r:id="rId73"/>
  </p:handoutMasterIdLst>
  <p:sldIdLst>
    <p:sldId id="256" r:id="rId2"/>
    <p:sldId id="323" r:id="rId3"/>
    <p:sldId id="309" r:id="rId4"/>
    <p:sldId id="330" r:id="rId5"/>
    <p:sldId id="293" r:id="rId6"/>
    <p:sldId id="340" r:id="rId7"/>
    <p:sldId id="329" r:id="rId8"/>
    <p:sldId id="339" r:id="rId9"/>
    <p:sldId id="304" r:id="rId10"/>
    <p:sldId id="305" r:id="rId11"/>
    <p:sldId id="312" r:id="rId12"/>
    <p:sldId id="258" r:id="rId13"/>
    <p:sldId id="257" r:id="rId14"/>
    <p:sldId id="262" r:id="rId15"/>
    <p:sldId id="263" r:id="rId16"/>
    <p:sldId id="331" r:id="rId17"/>
    <p:sldId id="265" r:id="rId18"/>
    <p:sldId id="306" r:id="rId19"/>
    <p:sldId id="308" r:id="rId20"/>
    <p:sldId id="289" r:id="rId21"/>
    <p:sldId id="290" r:id="rId22"/>
    <p:sldId id="291" r:id="rId23"/>
    <p:sldId id="264" r:id="rId24"/>
    <p:sldId id="266" r:id="rId25"/>
    <p:sldId id="267" r:id="rId26"/>
    <p:sldId id="268" r:id="rId27"/>
    <p:sldId id="300" r:id="rId28"/>
    <p:sldId id="310" r:id="rId29"/>
    <p:sldId id="299" r:id="rId30"/>
    <p:sldId id="296" r:id="rId31"/>
    <p:sldId id="301" r:id="rId32"/>
    <p:sldId id="297" r:id="rId33"/>
    <p:sldId id="328" r:id="rId34"/>
    <p:sldId id="314" r:id="rId35"/>
    <p:sldId id="327" r:id="rId36"/>
    <p:sldId id="326" r:id="rId37"/>
    <p:sldId id="325" r:id="rId38"/>
    <p:sldId id="313" r:id="rId39"/>
    <p:sldId id="288" r:id="rId40"/>
    <p:sldId id="269" r:id="rId41"/>
    <p:sldId id="324" r:id="rId42"/>
    <p:sldId id="271" r:id="rId43"/>
    <p:sldId id="272" r:id="rId44"/>
    <p:sldId id="273" r:id="rId45"/>
    <p:sldId id="274" r:id="rId46"/>
    <p:sldId id="275" r:id="rId47"/>
    <p:sldId id="276" r:id="rId48"/>
    <p:sldId id="277" r:id="rId49"/>
    <p:sldId id="278" r:id="rId50"/>
    <p:sldId id="316" r:id="rId51"/>
    <p:sldId id="279" r:id="rId52"/>
    <p:sldId id="280" r:id="rId53"/>
    <p:sldId id="281" r:id="rId54"/>
    <p:sldId id="282" r:id="rId55"/>
    <p:sldId id="283" r:id="rId56"/>
    <p:sldId id="284" r:id="rId57"/>
    <p:sldId id="285" r:id="rId58"/>
    <p:sldId id="286" r:id="rId59"/>
    <p:sldId id="287" r:id="rId60"/>
    <p:sldId id="317" r:id="rId61"/>
    <p:sldId id="318" r:id="rId62"/>
    <p:sldId id="320" r:id="rId63"/>
    <p:sldId id="319" r:id="rId64"/>
    <p:sldId id="321" r:id="rId65"/>
    <p:sldId id="322" r:id="rId66"/>
    <p:sldId id="302" r:id="rId67"/>
    <p:sldId id="335" r:id="rId68"/>
    <p:sldId id="338" r:id="rId69"/>
    <p:sldId id="336" r:id="rId70"/>
    <p:sldId id="337" r:id="rId71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FF7EFF"/>
    <a:srgbClr val="215F9A"/>
    <a:srgbClr val="0432FF"/>
    <a:srgbClr val="0330F9"/>
    <a:srgbClr val="0331FF"/>
    <a:srgbClr val="FA76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/>
      <a:tcStyle>
        <a:tcBdr/>
        <a:fill>
          <a:solidFill>
            <a:srgbClr val="E7E9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/>
      <a:tcStyle>
        <a:tcBdr/>
        <a:fill>
          <a:solidFill>
            <a:srgbClr val="E7EA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/>
      <a:tcStyle>
        <a:tcBdr/>
        <a:fill>
          <a:solidFill>
            <a:srgbClr val="E8F0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6"/>
    <p:restoredTop sz="86642"/>
  </p:normalViewPr>
  <p:slideViewPr>
    <p:cSldViewPr snapToGrid="0">
      <p:cViewPr varScale="1">
        <p:scale>
          <a:sx n="119" d="100"/>
          <a:sy n="119" d="100"/>
        </p:scale>
        <p:origin x="1880" y="176"/>
      </p:cViewPr>
      <p:guideLst/>
    </p:cSldViewPr>
  </p:slideViewPr>
  <p:outlineViewPr>
    <p:cViewPr>
      <p:scale>
        <a:sx n="45" d="100"/>
        <a:sy n="45" d="100"/>
      </p:scale>
      <p:origin x="0" y="-14276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7" d="100"/>
          <a:sy n="107" d="100"/>
        </p:scale>
        <p:origin x="4088" y="1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CDBFE1A-384D-EA28-2677-307D261C94C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C28E29-3193-B5BA-1BED-8E83860FD7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FB4EF3-C02B-F141-987C-29668A527A8A}" type="datetimeFigureOut">
              <a:rPr lang="en-US" smtClean="0"/>
              <a:t>12/30/25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9C3520-221F-FF87-0015-4D92EF460C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A62D84-9772-EC7B-40FE-A138BD48DE9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0BC3FC-FDC8-BA4D-A95B-1DE0E6943B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988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Arial"/>
      </a:defRPr>
    </a:lvl1pPr>
    <a:lvl2pPr indent="228600" latinLnBrk="0">
      <a:defRPr sz="1200">
        <a:latin typeface="+mn-lt"/>
        <a:ea typeface="+mn-ea"/>
        <a:cs typeface="+mn-cs"/>
        <a:sym typeface="Arial"/>
      </a:defRPr>
    </a:lvl2pPr>
    <a:lvl3pPr indent="457200" latinLnBrk="0">
      <a:defRPr sz="1200">
        <a:latin typeface="+mn-lt"/>
        <a:ea typeface="+mn-ea"/>
        <a:cs typeface="+mn-cs"/>
        <a:sym typeface="Arial"/>
      </a:defRPr>
    </a:lvl3pPr>
    <a:lvl4pPr indent="685800" latinLnBrk="0">
      <a:defRPr sz="1200">
        <a:latin typeface="+mn-lt"/>
        <a:ea typeface="+mn-ea"/>
        <a:cs typeface="+mn-cs"/>
        <a:sym typeface="Arial"/>
      </a:defRPr>
    </a:lvl4pPr>
    <a:lvl5pPr indent="914400" latinLnBrk="0">
      <a:defRPr sz="1200">
        <a:latin typeface="+mn-lt"/>
        <a:ea typeface="+mn-ea"/>
        <a:cs typeface="+mn-cs"/>
        <a:sym typeface="Arial"/>
      </a:defRPr>
    </a:lvl5pPr>
    <a:lvl6pPr indent="1143000" latinLnBrk="0">
      <a:defRPr sz="1200">
        <a:latin typeface="+mn-lt"/>
        <a:ea typeface="+mn-ea"/>
        <a:cs typeface="+mn-cs"/>
        <a:sym typeface="Arial"/>
      </a:defRPr>
    </a:lvl6pPr>
    <a:lvl7pPr indent="1371600" latinLnBrk="0">
      <a:defRPr sz="1200">
        <a:latin typeface="+mn-lt"/>
        <a:ea typeface="+mn-ea"/>
        <a:cs typeface="+mn-cs"/>
        <a:sym typeface="Arial"/>
      </a:defRPr>
    </a:lvl7pPr>
    <a:lvl8pPr indent="1600200" latinLnBrk="0">
      <a:defRPr sz="1200">
        <a:latin typeface="+mn-lt"/>
        <a:ea typeface="+mn-ea"/>
        <a:cs typeface="+mn-cs"/>
        <a:sym typeface="Arial"/>
      </a:defRPr>
    </a:lvl8pPr>
    <a:lvl9pPr indent="1828800" latinLnBrk="0">
      <a:defRPr sz="12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9255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572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5418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960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1290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B3C2C-790C-58E4-C000-98A2C51608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B7F083-0C45-BD3E-AD57-31B6F201B9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F5D132-7427-90C1-405D-36A400D285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5490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762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073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130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 stop mirroring so they can’t send their screen to someone else who would look up answers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7290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239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9F205-12F7-C00F-7F28-42F103F04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140652-4CF6-7271-69ED-CE9600238B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10E6258-5DA6-76EF-4EC3-B24F27FB40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0185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774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We stop mirroring so they can’t send their screen to someone else who would look up answers</a:t>
            </a:r>
          </a:p>
          <a:p>
            <a:pPr marL="171450" marR="0" lvl="0" indent="-1714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2520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B8440-489A-C956-FFE6-BCD1972B4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9CE606-4123-F6A5-B207-942572EA36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463AB2-C2CE-7FAC-D4F2-DD08D69071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NOTE ABOUT BLUR: Could be in 2 places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en-US" dirty="0"/>
              <a:t>In Zoom Tap “More”, then scroll to “Background and Filters. Tap that and choose “None”</a:t>
            </a:r>
          </a:p>
          <a:p>
            <a:pPr marL="171450" lvl="4" indent="-171450">
              <a:buFont typeface="Arial" panose="020B0604020202020204" pitchFamily="34" charset="0"/>
              <a:buChar char="•"/>
            </a:pPr>
            <a:r>
              <a:rPr lang="en-US" dirty="0"/>
              <a:t>Still blurred?</a:t>
            </a:r>
            <a:br>
              <a:rPr lang="en-US" dirty="0"/>
            </a:br>
            <a:r>
              <a:rPr lang="en-US" dirty="0"/>
              <a:t>* Ask if they are using a Samsung phone</a:t>
            </a:r>
            <a:br>
              <a:rPr lang="en-US" dirty="0"/>
            </a:br>
            <a:r>
              <a:rPr lang="en-US" dirty="0"/>
              <a:t>* If so, have them swipe down once from the top of the screen, then swipe down </a:t>
            </a:r>
            <a:r>
              <a:rPr lang="en-US" b="1" dirty="0"/>
              <a:t>again</a:t>
            </a:r>
            <a:r>
              <a:rPr lang="en-US" dirty="0"/>
              <a:t> to enter “quick settings” / “control center”</a:t>
            </a:r>
            <a:br>
              <a:rPr lang="en-US" dirty="0"/>
            </a:br>
            <a:r>
              <a:rPr lang="en-US" dirty="0"/>
              <a:t>* They will see a video effects option option. Tap that, then tap “Background” and “None”</a:t>
            </a:r>
          </a:p>
        </p:txBody>
      </p:sp>
    </p:spTree>
    <p:extLst>
      <p:ext uri="{BB962C8B-B14F-4D97-AF65-F5344CB8AC3E}">
        <p14:creationId xmlns:p14="http://schemas.microsoft.com/office/powerpoint/2010/main" val="30288837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5A897-8700-CAB4-0B9E-F95F64718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FD8957-7A8A-4CEB-173F-94940A11B7B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1382E5-AFC4-A619-FBF9-36FA868FF3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7802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9777D-CE10-8787-F435-14951DEEF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C8F2CF-A24A-6C0C-B244-94817F81BB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20C44F-688A-0840-E728-80892BA8F4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1926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13D07-3C1C-8B80-9811-1812D8BD3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FA8A840-6FB4-A57D-9B0B-465868D3A3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A36F58C-C585-F23A-4B9E-5FF6EE04D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181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F7A2E-4730-9A25-DDCA-D0ABBA6D0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F2DED4-AF5D-0372-7D24-7E819DDF3C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DD2919-0792-F7DF-8A40-79B162076F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4548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0B235-BC54-535D-765C-12D3409AF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16449E-3E84-3AB8-AD19-CBCAB31D47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DF4515-3A6B-817C-14D3-38CB6DF931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70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43AEE4-3260-F7FE-D9FA-35F735EB5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689B747-E739-F73B-7A45-9186E47EBB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77369AF-0540-A6AE-2FD0-E2C4E521D2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5774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0795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3944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2E0C3-3E0F-AAB5-CA97-188335702D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E0DFB1-EBB4-00AC-395A-CEF58E1321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473816-4C94-8ABC-0A53-0441EA5F1F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565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91C29-E324-2A06-D64F-1E641A5888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BD241F-8378-DB69-FB8C-DEC2FEB4BB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9648BD-0236-9E3A-E2E9-84BBAFC75C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442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0D14D-2FEF-D2F0-CDC0-99F040BDF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053227-6949-1151-A508-E3C637CF3A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C2D822-D923-5803-8E4C-9504941246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0771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6795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79877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confirming your display setup first (Win + P), you ensure there is truly only one active screen—so no windows are lurking off-screen on a hidden monitor. Once you’ve locked down the physical display to “PC screen only,” hitting Win + Tab reliably reveals every open window and virtual desktop on that single display. </a:t>
            </a:r>
            <a:r>
              <a:rPr lang="en-US"/>
              <a:t>This order prevents any off-screen or “second-monitor” app from slipping by your inspection.</a:t>
            </a:r>
          </a:p>
        </p:txBody>
      </p:sp>
    </p:spTree>
    <p:extLst>
      <p:ext uri="{BB962C8B-B14F-4D97-AF65-F5344CB8AC3E}">
        <p14:creationId xmlns:p14="http://schemas.microsoft.com/office/powerpoint/2010/main" val="37427084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3571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4160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5807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7427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17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57116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8272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A91BCE-EBCA-0CE4-576E-0BFB71B84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664C76-AA19-1B94-88A8-C40382C6B4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03789E-A7AE-C9F3-1BE4-795B92BECE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84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3ED8C5-6D39-FB12-00E9-CFCF7868D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994728C-DBCD-921D-094E-22535E7909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029DB5-E121-D57E-5C60-84F72A2A9C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465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291222-DF0C-FBFA-5079-19FDAF061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6DF979-DB57-8EDE-F4A9-4851C358D7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2A6EC8-8C20-3BCD-5F0F-3B28EC9EDB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72875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4065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F3F20-0C24-B3F3-424A-69CA9C476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8B0B65-1B58-76C9-AD21-8A1BD64F2D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41E3DF-4DD7-35AB-A9B2-5FAB53933E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6336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996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76721-6CE2-7F8A-AE54-048E47E28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9E8E3DC-4475-C289-F6BD-9BDA5A9718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3088CB-0AE2-0020-E613-EF8C9F5F8C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801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723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95A528-FCA5-07C6-2E7D-23660846C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B10C83-50C3-D6E8-AA52-C6B9A9A460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2973E5-A289-B8F6-7BBB-6ED95186D4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878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707A7-986C-DE86-B5DF-826C4A53D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91BEA6-0510-E5FF-71F9-AF61D46ACA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12EC21-BCA1-6153-9BFE-932D349213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40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93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757575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CB9037-A949-71DE-250E-AACEF5E03983}"/>
              </a:ext>
            </a:extLst>
          </p:cNvPr>
          <p:cNvSpPr txBox="1"/>
          <p:nvPr/>
        </p:nvSpPr>
        <p:spPr>
          <a:xfrm>
            <a:off x="0" y="6648396"/>
            <a:ext cx="1413933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200" dirty="0">
                <a:latin typeface="Aptos Display" panose="020B0004020202020204" pitchFamily="34" charset="0"/>
              </a:rPr>
              <a:t>© 2025 WM7X.net</a:t>
            </a:r>
            <a:endParaRPr lang="en-US" sz="1200" b="1" dirty="0">
              <a:latin typeface="Aptos Display" panose="020B00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slide" Target="slide39.xml"/><Relationship Id="rId7" Type="http://schemas.openxmlformats.org/officeDocument/2006/relationships/slide" Target="slide2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0.xml"/><Relationship Id="rId11" Type="http://schemas.openxmlformats.org/officeDocument/2006/relationships/slide" Target="slide31.xml"/><Relationship Id="rId5" Type="http://schemas.openxmlformats.org/officeDocument/2006/relationships/slide" Target="slide24.xml"/><Relationship Id="rId10" Type="http://schemas.openxmlformats.org/officeDocument/2006/relationships/slide" Target="slide33.xml"/><Relationship Id="rId4" Type="http://schemas.openxmlformats.org/officeDocument/2006/relationships/slide" Target="slide23.xml"/><Relationship Id="rId9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5.xml"/><Relationship Id="rId5" Type="http://schemas.openxmlformats.org/officeDocument/2006/relationships/slide" Target="slide60.xml"/><Relationship Id="rId4" Type="http://schemas.openxmlformats.org/officeDocument/2006/relationships/slide" Target="slide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" Target="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" Target="slide3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42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51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3.xml"/><Relationship Id="rId5" Type="http://schemas.openxmlformats.org/officeDocument/2006/relationships/slide" Target="slide49.xml"/><Relationship Id="rId4" Type="http://schemas.openxmlformats.org/officeDocument/2006/relationships/slide" Target="slide4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58.xml"/><Relationship Id="rId2" Type="http://schemas.openxmlformats.org/officeDocument/2006/relationships/slide" Target="slide5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" Target="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slide" Target="slide4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57.xml"/><Relationship Id="rId2" Type="http://schemas.openxmlformats.org/officeDocument/2006/relationships/slide" Target="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" Target="slide5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" Target="slide4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slide" Target="slide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62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63.xml"/><Relationship Id="rId4" Type="http://schemas.openxmlformats.org/officeDocument/2006/relationships/slide" Target="slide6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m7x.net/wp-content/uploads/2025/03/LEADING-VE-TESTING-FORMAT.pdf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hyperlink" Target="https://wm7x.net/wp-content/uploads/2024/10/Zoom-on-Android.pdf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" Target="slide70.xml"/><Relationship Id="rId2" Type="http://schemas.openxmlformats.org/officeDocument/2006/relationships/slide" Target="slide6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2.xml"/><Relationship Id="rId5" Type="http://schemas.openxmlformats.org/officeDocument/2006/relationships/slide" Target="slide9.xml"/><Relationship Id="rId4" Type="http://schemas.openxmlformats.org/officeDocument/2006/relationships/image" Target="../media/image3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WM7X Zoom Background.png" descr="WM7X Zoom Backgroun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itle 1"/>
          <p:cNvSpPr txBox="1">
            <a:spLocks noGrp="1"/>
          </p:cNvSpPr>
          <p:nvPr>
            <p:ph type="ctrTitle"/>
          </p:nvPr>
        </p:nvSpPr>
        <p:spPr>
          <a:xfrm>
            <a:off x="1524000" y="2267902"/>
            <a:ext cx="9144000" cy="2387601"/>
          </a:xfrm>
          <a:prstGeom prst="rect">
            <a:avLst/>
          </a:prstGeom>
          <a:effectLst>
            <a:outerShdw blurRad="50800" dist="63500" dir="2700000" rotWithShape="0">
              <a:srgbClr val="FF40FF">
                <a:alpha val="50000"/>
              </a:srgbClr>
            </a:outerShdw>
          </a:effectLst>
        </p:spPr>
        <p:txBody>
          <a:bodyPr anchor="ctr" anchorCtr="0">
            <a:normAutofit/>
          </a:bodyPr>
          <a:lstStyle>
            <a:lvl1pPr>
              <a:defRPr sz="72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Exam Lead Process</a:t>
            </a:r>
            <a:endParaRPr dirty="0"/>
          </a:p>
        </p:txBody>
      </p:sp>
      <p:sp>
        <p:nvSpPr>
          <p:cNvPr id="96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1524000" y="4747577"/>
            <a:ext cx="9144000" cy="1655762"/>
          </a:xfrm>
          <a:prstGeom prst="rect">
            <a:avLst/>
          </a:prstGeom>
        </p:spPr>
        <p:txBody>
          <a:bodyPr/>
          <a:lstStyle>
            <a:lvl1pPr>
              <a:defRPr sz="34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Amateur Radio License Exam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07EAA0-7888-57A6-7A6E-9C582E61EE40}"/>
              </a:ext>
            </a:extLst>
          </p:cNvPr>
          <p:cNvSpPr txBox="1"/>
          <p:nvPr/>
        </p:nvSpPr>
        <p:spPr>
          <a:xfrm>
            <a:off x="0" y="6648396"/>
            <a:ext cx="1413933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ptos Display" panose="020B0004020202020204" pitchFamily="34" charset="0"/>
              </a:rPr>
              <a:t>© 2025 WM7X.net</a:t>
            </a:r>
            <a:endParaRPr lang="en-US" sz="1200" b="1" dirty="0">
              <a:solidFill>
                <a:schemeClr val="bg1"/>
              </a:solidFill>
              <a:latin typeface="Aptos Display" panose="020B00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4D2F9-FED7-08D8-6017-1BDBB0000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Leading the Exam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8FCDB-8A87-1DA6-2BE1-91C24E6C897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/>
              <a:t>Instructions for the breakout room</a:t>
            </a:r>
          </a:p>
        </p:txBody>
      </p:sp>
    </p:spTree>
    <p:extLst>
      <p:ext uri="{BB962C8B-B14F-4D97-AF65-F5344CB8AC3E}">
        <p14:creationId xmlns:p14="http://schemas.microsoft.com/office/powerpoint/2010/main" val="1728665910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C3DDE-96B5-4958-CACD-F04E47BAB8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A5C36DD0-42CC-636F-261E-396A4C701E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Check ID</a:t>
            </a: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41C9E052-BE0F-4006-E59C-BD18CE449D0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Aft>
                <a:spcPts val="2400"/>
              </a:spcAft>
              <a:defRPr b="1"/>
            </a:pPr>
            <a:r>
              <a:rPr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SKIP if done in the Main Room</a:t>
            </a: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with other VEs present</a:t>
            </a:r>
            <a:endParaRPr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defRPr b="1"/>
            </a:pPr>
            <a:r>
              <a:rPr lang="en-US" dirty="0"/>
              <a:t>Ask to see ID</a:t>
            </a:r>
            <a:endParaRPr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sz="2400" dirty="0">
                <a:solidFill>
                  <a:srgbClr val="215F9A"/>
                </a:solidFill>
              </a:rPr>
              <a:t>We need to make sure your name matches your registration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Name must match FRN info. Joe ≠ Joseph, Look for “Jr.” “III”, etc.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Middle name/initial is optional</a:t>
            </a:r>
            <a:endParaRPr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Get thumbs up from </a:t>
            </a:r>
            <a:r>
              <a:rPr lang="en-US" dirty="0"/>
              <a:t>the </a:t>
            </a:r>
            <a:r>
              <a:rPr dirty="0"/>
              <a:t>team</a:t>
            </a:r>
          </a:p>
          <a:p>
            <a:pPr marL="0" indent="0">
              <a:buNone/>
              <a:defRPr b="1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464226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Recording</a:t>
            </a:r>
          </a:p>
        </p:txBody>
      </p:sp>
      <p:sp>
        <p:nvSpPr>
          <p:cNvPr id="103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en-US" dirty="0"/>
              <a:t>Bring up Participants and Chat Panels</a:t>
            </a:r>
          </a:p>
          <a:p>
            <a:pPr lvl="1">
              <a:defRPr b="1"/>
            </a:pPr>
            <a:r>
              <a:rPr lang="en-US" sz="2000" b="0" dirty="0"/>
              <a:t>Windows: </a:t>
            </a:r>
            <a:r>
              <a:rPr lang="en-US" sz="2000" b="0" dirty="0" err="1"/>
              <a:t>Alt+U</a:t>
            </a:r>
            <a:r>
              <a:rPr lang="en-US" sz="2000" b="0" dirty="0"/>
              <a:t>, </a:t>
            </a:r>
            <a:r>
              <a:rPr lang="en-US" sz="2000" b="0" dirty="0" err="1"/>
              <a:t>Alt+H</a:t>
            </a:r>
            <a:r>
              <a:rPr lang="en-US" sz="2000" b="0" dirty="0"/>
              <a:t>          Mac: ⌘+U, ⌘+⇧+H</a:t>
            </a:r>
            <a:endParaRPr lang="en-US" b="0" dirty="0"/>
          </a:p>
          <a:p>
            <a:pPr>
              <a:spcBef>
                <a:spcPts val="2200"/>
              </a:spcBef>
              <a:defRPr b="1"/>
            </a:pPr>
            <a:r>
              <a:rPr dirty="0"/>
              <a:t>Wait for “recording in progress” message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If none, ask recorders to begin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Confirm: </a:t>
            </a:r>
            <a:r>
              <a:rPr lang="en-US" sz="24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three</a:t>
            </a:r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recorders (</a:t>
            </a:r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red dots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)</a:t>
            </a:r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in Participants window</a:t>
            </a:r>
            <a:endParaRPr lang="en-US" sz="24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Remember: The Lead (you) always performs R1</a:t>
            </a:r>
            <a:endParaRPr sz="24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2200"/>
              </a:spcBef>
              <a:defRPr b="1"/>
            </a:pPr>
            <a:r>
              <a:rPr dirty="0"/>
              <a:t>Consent</a:t>
            </a:r>
          </a:p>
          <a:p>
            <a:pPr marL="685800" lvl="1" indent="-228600">
              <a:spcBef>
                <a:spcPts val="500"/>
              </a:spcBef>
              <a:defRPr sz="2400">
                <a:solidFill>
                  <a:srgbClr val="215F9A"/>
                </a:solidFill>
              </a:defRPr>
            </a:pPr>
            <a:r>
              <a:rPr dirty="0"/>
              <a:t>Would you please give us your verbal consent to record the session?</a:t>
            </a:r>
            <a:endParaRPr lang="en-US" dirty="0"/>
          </a:p>
          <a:p>
            <a:pPr marL="685800" lvl="1" indent="-228600">
              <a:spcBef>
                <a:spcPts val="500"/>
              </a:spcBef>
              <a:defRPr sz="2400">
                <a:solidFill>
                  <a:srgbClr val="215F9A"/>
                </a:solidFill>
              </a:defRPr>
            </a:pPr>
            <a:r>
              <a:rPr lang="en-US" dirty="0"/>
              <a:t>You may have a pop-up about that, you can close it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Check Wearables</a:t>
            </a:r>
          </a:p>
        </p:txBody>
      </p:sp>
      <p:sp>
        <p:nvSpPr>
          <p:cNvPr id="99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SKIP if done in the Main Room with other VEs present</a:t>
            </a:r>
          </a:p>
          <a:p>
            <a:pPr>
              <a:defRPr b="1"/>
            </a:pPr>
            <a:r>
              <a:rPr dirty="0"/>
              <a:t>Smart devices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Ask about earbuds and smart watches</a:t>
            </a:r>
            <a:endParaRPr lang="en-US"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Check for smart glasses (e.g. Meta or Google)</a:t>
            </a:r>
            <a:endParaRPr dirty="0"/>
          </a:p>
          <a:p>
            <a:pPr marL="190500">
              <a:spcBef>
                <a:spcPts val="1800"/>
              </a:spcBef>
              <a:defRPr sz="2400"/>
            </a:pPr>
            <a:r>
              <a:rPr lang="en-US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Bluetooth Hearing Aids</a:t>
            </a:r>
          </a:p>
          <a:p>
            <a:pPr marL="685800" lvl="1">
              <a:spcBef>
                <a:spcPts val="500"/>
              </a:spcBef>
              <a:defRPr sz="2400"/>
            </a:pPr>
            <a:r>
              <a:rPr lang="en-US" dirty="0">
                <a:solidFill>
                  <a:schemeClr val="tx1"/>
                </a:solidFill>
              </a:rPr>
              <a:t>Ask if comfortable removing them, just during the actual test process</a:t>
            </a:r>
          </a:p>
          <a:p>
            <a:pPr marL="685800" lvl="1">
              <a:spcBef>
                <a:spcPts val="500"/>
              </a:spcBef>
              <a:defRPr sz="2400"/>
            </a:pPr>
            <a:r>
              <a:rPr lang="en-US" dirty="0">
                <a:solidFill>
                  <a:schemeClr val="tx1"/>
                </a:solidFill>
              </a:rPr>
              <a:t>They can be until the test begins, then back in after</a:t>
            </a:r>
          </a:p>
          <a:p>
            <a:pPr marL="685800" lvl="1">
              <a:spcBef>
                <a:spcPts val="500"/>
              </a:spcBef>
              <a:defRPr sz="2400"/>
            </a:pPr>
            <a:r>
              <a:rPr lang="en-US" dirty="0">
                <a:solidFill>
                  <a:schemeClr val="tx1"/>
                </a:solidFill>
              </a:rPr>
              <a:t>If not, call for help to find a different way to administer the exam</a:t>
            </a:r>
          </a:p>
          <a:p>
            <a:pPr marL="685800" lvl="1">
              <a:spcBef>
                <a:spcPts val="500"/>
              </a:spcBef>
              <a:defRPr sz="2400"/>
            </a:pPr>
            <a:endParaRPr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DAB6FC9D-53A5-4EE0-84DB-12B3AEB3C3D2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Room Scan</a:t>
            </a:r>
          </a:p>
        </p:txBody>
      </p:sp>
      <p:sp>
        <p:nvSpPr>
          <p:cNvPr id="120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b="1" dirty="0"/>
              <a:t>Sweep </a:t>
            </a:r>
            <a:r>
              <a:rPr b="1" dirty="0"/>
              <a:t>around room, </a:t>
            </a:r>
            <a:r>
              <a:rPr b="1" i="1" dirty="0"/>
              <a:t>slowly</a:t>
            </a:r>
            <a:r>
              <a:rPr b="1" dirty="0"/>
              <a:t>, at eye level</a:t>
            </a:r>
          </a:p>
          <a:p>
            <a:pPr marL="685800" lvl="1" indent="-228600">
              <a:defRPr i="1"/>
            </a:pPr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Get view of 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any smart devices (e.g. watch) </a:t>
            </a:r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placed out of reach</a:t>
            </a:r>
            <a:endParaRPr lang="en-US" sz="24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685800" lvl="1" indent="-228600">
              <a:defRPr i="1"/>
            </a:pPr>
            <a:r>
              <a:rPr lang="en-US" sz="2400" i="0" dirty="0"/>
              <a:t>Address issues as needed</a:t>
            </a:r>
            <a:endParaRPr sz="2400" i="0" dirty="0">
              <a:solidFill>
                <a:srgbClr val="FF40FF"/>
              </a:solidFill>
            </a:endParaRPr>
          </a:p>
          <a:p>
            <a:pPr>
              <a:spcBef>
                <a:spcPts val="1600"/>
              </a:spcBef>
            </a:pPr>
            <a:r>
              <a:rPr b="1" dirty="0"/>
              <a:t>Ask to see the </a:t>
            </a:r>
            <a:r>
              <a:rPr lang="en-US" b="1" dirty="0"/>
              <a:t>full </a:t>
            </a:r>
            <a:r>
              <a:rPr b="1" dirty="0"/>
              <a:t>desk surface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i="0" dirty="0"/>
              <a:t>Address issues as needed</a:t>
            </a:r>
          </a:p>
          <a:p>
            <a:pPr>
              <a:spcBef>
                <a:spcPts val="1600"/>
              </a:spcBef>
            </a:pPr>
            <a:r>
              <a:rPr lang="en-US" b="1" dirty="0"/>
              <a:t>If using paper, a</a:t>
            </a:r>
            <a:r>
              <a:rPr b="1" dirty="0"/>
              <a:t>sk to see both sides</a:t>
            </a:r>
            <a:endParaRPr lang="en-US" b="1" dirty="0"/>
          </a:p>
          <a:p>
            <a:pPr>
              <a:spcBef>
                <a:spcPts val="1600"/>
              </a:spcBef>
            </a:pPr>
            <a:r>
              <a:rPr lang="en-US" b="1" dirty="0"/>
              <a:t>Get a thumbs-up from the team</a:t>
            </a:r>
            <a:endParaRPr b="1" dirty="0"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Prop Up 2</a:t>
            </a:r>
            <a:r>
              <a:rPr lang="en-US" baseline="30000" dirty="0"/>
              <a:t>nd</a:t>
            </a:r>
            <a:r>
              <a:rPr lang="en-US" dirty="0"/>
              <a:t> Device</a:t>
            </a:r>
            <a:endParaRPr dirty="0"/>
          </a:p>
        </p:txBody>
      </p:sp>
      <p:sp>
        <p:nvSpPr>
          <p:cNvPr id="125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7908636" cy="4351338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215F9A"/>
                </a:solidFill>
              </a:defRPr>
            </a:pPr>
            <a:r>
              <a:rPr lang="en-US" dirty="0"/>
              <a:t>We’d like you to find a spot for your phone where it has a good view of your computer screen, and prop it up there</a:t>
            </a:r>
            <a:endParaRPr dirty="0"/>
          </a:p>
          <a:p>
            <a:pPr>
              <a:spcBef>
                <a:spcPts val="2200"/>
              </a:spcBef>
              <a:defRPr b="1"/>
            </a:pPr>
            <a:r>
              <a:rPr lang="en-US" dirty="0"/>
              <a:t>Work with the applicant to find a position that provides a clear view of the display</a:t>
            </a:r>
          </a:p>
          <a:p>
            <a:pPr lvl="1">
              <a:defRPr b="1"/>
            </a:pPr>
            <a:r>
              <a:rPr lang="en-US" sz="2000" dirty="0"/>
              <a:t>Place the phone in landscape orientation if it works better</a:t>
            </a:r>
          </a:p>
          <a:p>
            <a:pPr lvl="1">
              <a:defRPr b="1"/>
            </a:pPr>
            <a:r>
              <a:rPr lang="en-US" sz="2000" dirty="0"/>
              <a:t>Potentially use rear-camera</a:t>
            </a:r>
          </a:p>
          <a:p>
            <a:pPr>
              <a:spcBef>
                <a:spcPts val="2200"/>
              </a:spcBef>
              <a:defRPr b="1"/>
            </a:pPr>
            <a:r>
              <a:rPr lang="en-US" dirty="0"/>
              <a:t>Make sure R3 is OK with the view</a:t>
            </a:r>
          </a:p>
        </p:txBody>
      </p:sp>
      <p:pic>
        <p:nvPicPr>
          <p:cNvPr id="4" name="Picture 3" descr="A computer on a desk&#10;&#10;AI-generated content may be incorrect.">
            <a:extLst>
              <a:ext uri="{FF2B5EF4-FFF2-40B4-BE49-F238E27FC236}">
                <a16:creationId xmlns:a16="http://schemas.microsoft.com/office/drawing/2014/main" id="{5E1C11E6-6744-4CC3-9BCE-F2539C6D8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644" y="1563756"/>
            <a:ext cx="3498575" cy="2332383"/>
          </a:xfrm>
          <a:prstGeom prst="rect">
            <a:avLst/>
          </a:prstGeom>
        </p:spPr>
      </p:pic>
      <p:pic>
        <p:nvPicPr>
          <p:cNvPr id="6" name="Picture 5" descr="A computer on a desk&#10;&#10;AI-generated content may be incorrect.">
            <a:extLst>
              <a:ext uri="{FF2B5EF4-FFF2-40B4-BE49-F238E27FC236}">
                <a16:creationId xmlns:a16="http://schemas.microsoft.com/office/drawing/2014/main" id="{240E940D-2FBA-87A6-D7F2-5C6D1833CE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4644" y="4048537"/>
            <a:ext cx="3498575" cy="2332383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4FE811-F314-8EBF-8618-8583E66A85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941ED93F-34D4-80DD-DDC4-82DA1638DF43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0" name="Title 1">
            <a:extLst>
              <a:ext uri="{FF2B5EF4-FFF2-40B4-BE49-F238E27FC236}">
                <a16:creationId xmlns:a16="http://schemas.microsoft.com/office/drawing/2014/main" id="{39429DBE-4FA6-7E2E-06E2-664929A735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If No Second Device (Rare)</a:t>
            </a:r>
            <a:endParaRPr dirty="0"/>
          </a:p>
        </p:txBody>
      </p:sp>
      <p:sp>
        <p:nvSpPr>
          <p:cNvPr id="111" name="Content Placeholder 2">
            <a:extLst>
              <a:ext uri="{FF2B5EF4-FFF2-40B4-BE49-F238E27FC236}">
                <a16:creationId xmlns:a16="http://schemas.microsoft.com/office/drawing/2014/main" id="{59760714-F3D6-3D43-2E0D-808A8B54E83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76581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2400"/>
              </a:spcBef>
              <a:defRPr b="1"/>
            </a:pPr>
            <a:r>
              <a:rPr lang="en-US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If no 2nd device, the applicant must test in</a:t>
            </a:r>
            <a:br>
              <a:rPr lang="en-US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front of a mirror so we can see their screen</a:t>
            </a:r>
          </a:p>
          <a:p>
            <a:pPr>
              <a:spcBef>
                <a:spcPts val="2400"/>
              </a:spcBef>
              <a:defRPr b="1"/>
            </a:pPr>
            <a:r>
              <a:rPr lang="en-US" dirty="0">
                <a:solidFill>
                  <a:srgbClr val="215F9A"/>
                </a:solidFill>
              </a:rPr>
              <a:t>We’d like you to go into a room with a mirror, and put your back to it</a:t>
            </a:r>
          </a:p>
          <a:p>
            <a:pPr>
              <a:spcBef>
                <a:spcPts val="2400"/>
              </a:spcBef>
              <a:defRPr b="1"/>
            </a:pPr>
            <a:r>
              <a:rPr lang="en-US" dirty="0">
                <a:solidFill>
                  <a:srgbClr val="215F9A"/>
                </a:solidFill>
              </a:rPr>
              <a:t>We’ll be able to see your screen in the reflection, and we’ll be good to go!</a:t>
            </a:r>
          </a:p>
          <a:p>
            <a:pPr>
              <a:spcBef>
                <a:spcPts val="2400"/>
              </a:spcBef>
              <a:defRPr b="1"/>
            </a:pPr>
            <a:r>
              <a:rPr lang="en-US" b="1" dirty="0">
                <a:solidFill>
                  <a:schemeClr val="tx1"/>
                </a:solidFill>
              </a:rPr>
              <a:t>Guide them through the setup</a:t>
            </a:r>
            <a:endParaRPr b="1" dirty="0">
              <a:solidFill>
                <a:schemeClr val="tx1"/>
              </a:solidFill>
            </a:endParaRPr>
          </a:p>
        </p:txBody>
      </p:sp>
      <p:pic>
        <p:nvPicPr>
          <p:cNvPr id="13" name="Picture 12" descr="A person holding a cell phone&#10;&#10;AI-generated content may be incorrect.">
            <a:extLst>
              <a:ext uri="{FF2B5EF4-FFF2-40B4-BE49-F238E27FC236}">
                <a16:creationId xmlns:a16="http://schemas.microsoft.com/office/drawing/2014/main" id="{57FAAF83-F869-788D-08F3-319FE48D6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861" y="1869141"/>
            <a:ext cx="3140821" cy="380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2314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A13334C6-6F4B-1179-D250-746273946D8C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34" name="Mac or PC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What type of device?</a:t>
            </a:r>
            <a:endParaRPr dirty="0"/>
          </a:p>
        </p:txBody>
      </p:sp>
      <p:sp>
        <p:nvSpPr>
          <p:cNvPr id="135" name="Mac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2000"/>
              </a:spcAft>
              <a:defRPr>
                <a:solidFill>
                  <a:srgbClr val="FF9300"/>
                </a:solidFill>
              </a:defRPr>
            </a:pPr>
            <a:r>
              <a:rPr u="sng" dirty="0">
                <a:uFill>
                  <a:solidFill>
                    <a:srgbClr val="467886"/>
                  </a:solidFill>
                </a:uFill>
                <a:hlinkClick r:id="rId4" action="ppaction://hlinksldjump"/>
              </a:rPr>
              <a:t>Mac</a:t>
            </a:r>
            <a:endParaRPr u="sng" dirty="0">
              <a:uFill>
                <a:solidFill>
                  <a:srgbClr val="467886"/>
                </a:solidFill>
              </a:uFill>
              <a:hlinkClick r:id="rId5" action="ppaction://hlinksldjump"/>
            </a:endParaRPr>
          </a:p>
          <a:p>
            <a:pPr>
              <a:spcAft>
                <a:spcPts val="2000"/>
              </a:spcAft>
              <a:defRPr>
                <a:solidFill>
                  <a:srgbClr val="FF9300"/>
                </a:solidFill>
              </a:defRPr>
            </a:pPr>
            <a:r>
              <a:rPr u="sng" dirty="0">
                <a:uFill>
                  <a:solidFill>
                    <a:srgbClr val="467886"/>
                  </a:solidFill>
                </a:uFill>
                <a:hlinkClick r:id="rId3" action="ppaction://hlinksldjump"/>
              </a:rPr>
              <a:t>PC</a:t>
            </a:r>
            <a:endParaRPr lang="en-US" u="sng" dirty="0">
              <a:uFill>
                <a:solidFill>
                  <a:srgbClr val="467886"/>
                </a:solidFill>
              </a:uFill>
              <a:hlinkClick r:id="rId6" action="ppaction://hlinksldjump"/>
            </a:endParaRPr>
          </a:p>
          <a:p>
            <a:pPr>
              <a:spcAft>
                <a:spcPts val="2000"/>
              </a:spcAft>
              <a:defRPr>
                <a:solidFill>
                  <a:srgbClr val="FF9300"/>
                </a:solidFill>
              </a:defRPr>
            </a:pPr>
            <a:r>
              <a:rPr lang="en-US" u="sng" dirty="0">
                <a:solidFill>
                  <a:srgbClr val="0070C0"/>
                </a:solidFill>
                <a:uFill>
                  <a:solidFill>
                    <a:srgbClr val="467886"/>
                  </a:solidFill>
                </a:uFill>
                <a:hlinkClick r:id="rId7" action="ppaction://hlinksldjump"/>
              </a:rPr>
              <a:t>iPhone/iPad</a:t>
            </a:r>
            <a:endParaRPr lang="en-US" u="sng" dirty="0">
              <a:solidFill>
                <a:srgbClr val="0070C0"/>
              </a:solidFill>
              <a:uFill>
                <a:solidFill>
                  <a:srgbClr val="467886"/>
                </a:solidFill>
              </a:uFill>
              <a:hlinkClick r:id="rId5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spcAft>
                <a:spcPts val="2000"/>
              </a:spcAft>
              <a:defRPr>
                <a:solidFill>
                  <a:srgbClr val="FF9300"/>
                </a:solidFill>
              </a:defRPr>
            </a:pPr>
            <a:r>
              <a:rPr lang="en-US"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8" action="ppaction://hlinksldjump"/>
              </a:rPr>
              <a:t>Android</a:t>
            </a:r>
            <a:endParaRPr lang="en-US" dirty="0">
              <a:solidFill>
                <a:srgbClr val="FF40FF"/>
              </a:solidFill>
              <a:uFill>
                <a:solidFill>
                  <a:srgbClr val="467886"/>
                </a:solidFill>
              </a:uFill>
            </a:endParaRPr>
          </a:p>
          <a:p>
            <a:pPr>
              <a:spcAft>
                <a:spcPts val="2000"/>
              </a:spcAft>
              <a:defRPr>
                <a:solidFill>
                  <a:srgbClr val="FF9300"/>
                </a:solidFill>
              </a:defRPr>
            </a:pPr>
            <a:r>
              <a:rPr lang="en-US"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9" action="ppaction://hlinksldjump"/>
              </a:rPr>
              <a:t>ChromeBook</a:t>
            </a:r>
            <a:endParaRPr lang="en-US" u="sng" dirty="0">
              <a:solidFill>
                <a:srgbClr val="FF9300"/>
              </a:solidFill>
              <a:uFill>
                <a:solidFill>
                  <a:srgbClr val="467886"/>
                </a:solidFill>
              </a:uFill>
            </a:endParaRPr>
          </a:p>
          <a:p>
            <a:pPr>
              <a:spcAft>
                <a:spcPts val="2000"/>
              </a:spcAft>
              <a:defRPr>
                <a:solidFill>
                  <a:srgbClr val="FF9300"/>
                </a:solidFill>
              </a:defRPr>
            </a:pPr>
            <a:r>
              <a:rPr lang="en-US"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10" action="ppaction://hlinksldjump"/>
              </a:rPr>
              <a:t>Linux</a:t>
            </a:r>
            <a:endParaRPr lang="en-US" dirty="0">
              <a:solidFill>
                <a:srgbClr val="FF40FF"/>
              </a:solidFill>
              <a:uFill>
                <a:solidFill>
                  <a:srgbClr val="467886"/>
                </a:solidFill>
              </a:uFill>
              <a:hlinkClick r:id="rId11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" name="Rounded Rectangle">
            <a:extLst>
              <a:ext uri="{FF2B5EF4-FFF2-40B4-BE49-F238E27FC236}">
                <a16:creationId xmlns:a16="http://schemas.microsoft.com/office/drawing/2014/main" id="{C3FF537E-AD37-BF99-DFA2-5B3976A0DBAE}"/>
              </a:ext>
            </a:extLst>
          </p:cNvPr>
          <p:cNvSpPr/>
          <p:nvPr/>
        </p:nvSpPr>
        <p:spPr>
          <a:xfrm>
            <a:off x="1042997" y="2579197"/>
            <a:ext cx="665882" cy="488533"/>
          </a:xfrm>
          <a:prstGeom prst="roundRect">
            <a:avLst>
              <a:gd name="adj" fmla="val 26501"/>
            </a:avLst>
          </a:prstGeom>
          <a:ln w="19050">
            <a:solidFill>
              <a:schemeClr val="accent6">
                <a:lumOff val="-8352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CDFCE-6470-71BD-0539-069371ED4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>
            <a:extLst>
              <a:ext uri="{FF2B5EF4-FFF2-40B4-BE49-F238E27FC236}">
                <a16:creationId xmlns:a16="http://schemas.microsoft.com/office/drawing/2014/main" id="{5FC20EAC-A523-8C6A-1FC8-D38E4D2234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 err="1"/>
              <a:t>ChromeBook</a:t>
            </a:r>
            <a:r>
              <a:rPr lang="en-US" dirty="0"/>
              <a:t>: </a:t>
            </a:r>
            <a:r>
              <a:rPr dirty="0"/>
              <a:t>Start Sharing</a:t>
            </a:r>
          </a:p>
        </p:txBody>
      </p:sp>
      <p:sp>
        <p:nvSpPr>
          <p:cNvPr id="129" name="Content Placeholder 2">
            <a:extLst>
              <a:ext uri="{FF2B5EF4-FFF2-40B4-BE49-F238E27FC236}">
                <a16:creationId xmlns:a16="http://schemas.microsoft.com/office/drawing/2014/main" id="{D5A576F8-71DF-2ADD-B695-3E12DCE5269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en-US" b="1" dirty="0">
                <a:solidFill>
                  <a:srgbClr val="215F9A"/>
                </a:solidFill>
              </a:rPr>
              <a:t>Please be sure not to close your Zoom tab!</a:t>
            </a:r>
          </a:p>
          <a:p>
            <a:pPr>
              <a:spcBef>
                <a:spcPts val="3600"/>
              </a:spcBef>
              <a:defRPr b="1"/>
            </a:pPr>
            <a:r>
              <a:rPr dirty="0"/>
              <a:t>Press the green </a:t>
            </a:r>
            <a:r>
              <a:rPr sz="2400" i="1" dirty="0">
                <a:solidFill>
                  <a:srgbClr val="7030A0"/>
                </a:solidFill>
              </a:rPr>
              <a:t>Share</a:t>
            </a:r>
            <a:r>
              <a:rPr dirty="0"/>
              <a:t> button with up arrow at</a:t>
            </a:r>
            <a:br>
              <a:rPr lang="en-US" dirty="0"/>
            </a:br>
            <a:r>
              <a:rPr lang="en-US" dirty="0"/>
              <a:t>the </a:t>
            </a:r>
            <a:r>
              <a:rPr dirty="0"/>
              <a:t>bottom of Zoom </a:t>
            </a:r>
            <a:r>
              <a:rPr lang="en-US" dirty="0"/>
              <a:t>tab</a:t>
            </a:r>
            <a:endParaRPr dirty="0"/>
          </a:p>
          <a:p>
            <a:pPr>
              <a:spcBef>
                <a:spcPts val="3600"/>
              </a:spcBef>
              <a:defRPr b="1"/>
            </a:pPr>
            <a:r>
              <a:rPr dirty="0"/>
              <a:t>Now Press the blue </a:t>
            </a:r>
            <a:r>
              <a:rPr sz="2400" i="1" dirty="0">
                <a:solidFill>
                  <a:srgbClr val="7030A0"/>
                </a:solidFill>
              </a:rPr>
              <a:t>Share</a:t>
            </a:r>
            <a:r>
              <a:rPr dirty="0"/>
              <a:t> button </a:t>
            </a:r>
            <a:r>
              <a:rPr lang="en-US" dirty="0"/>
              <a:t>at the bottom</a:t>
            </a:r>
            <a:br>
              <a:rPr lang="en-US" dirty="0"/>
            </a:br>
            <a:r>
              <a:rPr lang="en-US" dirty="0"/>
              <a:t>of the new window that just popped up</a:t>
            </a:r>
          </a:p>
        </p:txBody>
      </p:sp>
      <p:pic>
        <p:nvPicPr>
          <p:cNvPr id="130" name="Picture 4" descr="Picture 4">
            <a:extLst>
              <a:ext uri="{FF2B5EF4-FFF2-40B4-BE49-F238E27FC236}">
                <a16:creationId xmlns:a16="http://schemas.microsoft.com/office/drawing/2014/main" id="{5DE42BC2-1E58-E737-6DD3-0DCAEA343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9169" y="2711629"/>
            <a:ext cx="965200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Picture 6" descr="Picture 6">
            <a:extLst>
              <a:ext uri="{FF2B5EF4-FFF2-40B4-BE49-F238E27FC236}">
                <a16:creationId xmlns:a16="http://schemas.microsoft.com/office/drawing/2014/main" id="{0A1F3CBB-FA55-D306-A9BF-FD01F9C3956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083"/>
          <a:stretch>
            <a:fillRect/>
          </a:stretch>
        </p:blipFill>
        <p:spPr>
          <a:xfrm>
            <a:off x="9559169" y="4001294"/>
            <a:ext cx="1117600" cy="4265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7905579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52031-91A3-9672-11AE-0779BFE22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1">
            <a:extLst>
              <a:ext uri="{FF2B5EF4-FFF2-40B4-BE49-F238E27FC236}">
                <a16:creationId xmlns:a16="http://schemas.microsoft.com/office/drawing/2014/main" id="{DFF29091-0BD5-FBCF-B7F6-F57067F3A9C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 err="1"/>
              <a:t>ChromeBook</a:t>
            </a:r>
            <a:r>
              <a:rPr dirty="0"/>
              <a:t>: </a:t>
            </a:r>
            <a:r>
              <a:rPr lang="en-US" dirty="0"/>
              <a:t>Desktops and</a:t>
            </a:r>
            <a:r>
              <a:rPr dirty="0"/>
              <a:t> Apps</a:t>
            </a:r>
          </a:p>
        </p:txBody>
      </p:sp>
      <p:sp>
        <p:nvSpPr>
          <p:cNvPr id="143" name="Content Placeholder 2">
            <a:extLst>
              <a:ext uri="{FF2B5EF4-FFF2-40B4-BE49-F238E27FC236}">
                <a16:creationId xmlns:a16="http://schemas.microsoft.com/office/drawing/2014/main" id="{BECED6FE-D90E-281E-C946-014BA1679C4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en-US" dirty="0"/>
              <a:t>Show Windows and Desktops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Close</a:t>
            </a:r>
            <a:r>
              <a:rPr dirty="0"/>
              <a:t> all apps </a:t>
            </a:r>
            <a:r>
              <a:rPr lang="en-US" dirty="0"/>
              <a:t>except Chrome and Zoom (if running as a separate app)</a:t>
            </a:r>
            <a:endParaRPr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Clos</a:t>
            </a:r>
            <a:r>
              <a:rPr lang="en-US" dirty="0"/>
              <a:t>e all but the main desktop</a:t>
            </a:r>
          </a:p>
          <a:p>
            <a:pPr marL="0" indent="0">
              <a:spcBef>
                <a:spcPts val="500"/>
              </a:spcBef>
              <a:buNone/>
              <a:defRPr sz="2400"/>
            </a:pPr>
            <a:endParaRPr dirty="0"/>
          </a:p>
        </p:txBody>
      </p:sp>
      <p:pic>
        <p:nvPicPr>
          <p:cNvPr id="5" name="Picture 4" descr="A close-up of a keyboard&#10;&#10;AI-generated content may be incorrect.">
            <a:extLst>
              <a:ext uri="{FF2B5EF4-FFF2-40B4-BE49-F238E27FC236}">
                <a16:creationId xmlns:a16="http://schemas.microsoft.com/office/drawing/2014/main" id="{678CA692-F204-2F39-4395-99C8BB349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131" y="3416002"/>
            <a:ext cx="3311413" cy="1738312"/>
          </a:xfrm>
          <a:prstGeom prst="rect">
            <a:avLst/>
          </a:prstGeom>
        </p:spPr>
      </p:pic>
      <p:sp>
        <p:nvSpPr>
          <p:cNvPr id="14" name="Next Slid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D3DDE33-8601-DC88-51B3-E45A77233A55}"/>
              </a:ext>
            </a:extLst>
          </p:cNvPr>
          <p:cNvSpPr/>
          <p:nvPr/>
        </p:nvSpPr>
        <p:spPr>
          <a:xfrm>
            <a:off x="940374" y="5679892"/>
            <a:ext cx="3184585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Continue to Browser Setup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1138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D3D145-B158-E2E4-81FC-EC071D6D3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9AC97684-9623-BB1E-D5FB-7428D105D56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Sections</a:t>
            </a:r>
            <a:endParaRPr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766E43A8-B9C2-8A9A-AE64-E8F0CB200F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882662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3600"/>
              </a:spcBef>
              <a:defRPr b="1"/>
            </a:pPr>
            <a:r>
              <a:rPr lang="en-US" b="1" dirty="0">
                <a:hlinkClick r:id="rId3" action="ppaction://hlinksldjump"/>
              </a:rPr>
              <a:t>Prepping an Applicant</a:t>
            </a:r>
            <a:endParaRPr lang="en-US" b="1" dirty="0"/>
          </a:p>
          <a:p>
            <a:pPr>
              <a:spcBef>
                <a:spcPts val="3600"/>
              </a:spcBef>
              <a:defRPr b="1"/>
            </a:pPr>
            <a:r>
              <a:rPr lang="en-US" b="1" dirty="0">
                <a:hlinkClick r:id="rId4" action="ppaction://hlinksldjump"/>
              </a:rPr>
              <a:t>Leading the Exam</a:t>
            </a:r>
            <a:endParaRPr lang="en-US" b="1" dirty="0"/>
          </a:p>
          <a:p>
            <a:pPr>
              <a:spcBef>
                <a:spcPts val="3600"/>
              </a:spcBef>
              <a:defRPr b="1"/>
            </a:pPr>
            <a:r>
              <a:rPr lang="en-US" b="1" dirty="0">
                <a:hlinkClick r:id="rId5" action="ppaction://hlinksldjump"/>
              </a:rPr>
              <a:t>Exiting an Applicant</a:t>
            </a:r>
            <a:endParaRPr lang="en-US" b="1" dirty="0"/>
          </a:p>
          <a:p>
            <a:pPr>
              <a:spcBef>
                <a:spcPts val="3600"/>
              </a:spcBef>
              <a:defRPr b="1"/>
            </a:pPr>
            <a:r>
              <a:rPr lang="en-US" b="1" dirty="0">
                <a:hlinkClick r:id="rId6" action="ppaction://hlinksldjump"/>
              </a:rPr>
              <a:t>General Notes</a:t>
            </a:r>
            <a:endParaRPr lang="en-US" b="1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E8578BE-A581-0399-322C-95BC6D088177}"/>
              </a:ext>
            </a:extLst>
          </p:cNvPr>
          <p:cNvGrpSpPr/>
          <p:nvPr/>
        </p:nvGrpSpPr>
        <p:grpSpPr>
          <a:xfrm>
            <a:off x="6827280" y="1253330"/>
            <a:ext cx="4918354" cy="4351339"/>
            <a:chOff x="6962031" y="1023124"/>
            <a:chExt cx="4918354" cy="457878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546606A-8755-279E-47A8-6DFA876ED4A9}"/>
                </a:ext>
              </a:extLst>
            </p:cNvPr>
            <p:cNvSpPr/>
            <p:nvPr/>
          </p:nvSpPr>
          <p:spPr>
            <a:xfrm>
              <a:off x="6962031" y="1023124"/>
              <a:ext cx="4918354" cy="4578781"/>
            </a:xfrm>
            <a:prstGeom prst="rect">
              <a:avLst/>
            </a:prstGeom>
            <a:noFill/>
            <a:ln w="31750" cap="flat">
              <a:solidFill>
                <a:schemeClr val="accent1"/>
              </a:solidFill>
              <a:prstDash val="solid"/>
              <a:miter lim="800000"/>
            </a:ln>
            <a:effectLst>
              <a:outerShdw blurRad="50800" dist="38100" dir="2700000" algn="tl" rotWithShape="0">
                <a:schemeClr val="tx1">
                  <a:alpha val="40000"/>
                </a:scheme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9A60082-E701-CCDC-1E4C-42F376E38F43}"/>
                </a:ext>
              </a:extLst>
            </p:cNvPr>
            <p:cNvSpPr txBox="1"/>
            <p:nvPr/>
          </p:nvSpPr>
          <p:spPr>
            <a:xfrm>
              <a:off x="6997724" y="1214236"/>
              <a:ext cx="4882661" cy="4099576"/>
            </a:xfrm>
            <a:prstGeom prst="rect">
              <a:avLst/>
            </a:prstGeom>
            <a:noFill/>
            <a:ln w="381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40" tIns="91440" rIns="91440" bIns="9144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800" b="1" dirty="0"/>
                <a:t>Tips for Practicing</a:t>
              </a:r>
            </a:p>
            <a:p>
              <a:pPr marL="285750" indent="-285750">
                <a:spcBef>
                  <a:spcPts val="2400"/>
                </a:spcBef>
                <a:buFont typeface="Arial" panose="020B0604020202020204" pitchFamily="34" charset="0"/>
                <a:buChar char="•"/>
              </a:pPr>
              <a:r>
                <a:rPr lang="en-US" sz="2400" dirty="0"/>
                <a:t>Use Presenter Mode</a:t>
              </a:r>
            </a:p>
            <a:p>
              <a:pPr marL="576263" lvl="2" indent="-288925">
                <a:spcBef>
                  <a:spcPts val="900"/>
                </a:spcBef>
                <a:buFont typeface="Arial" panose="020B0604020202020204" pitchFamily="34" charset="0"/>
                <a:buChar char="•"/>
              </a:pPr>
              <a:r>
                <a:rPr lang="en-US" sz="2400" dirty="0"/>
                <a:t>Windows: </a:t>
              </a:r>
              <a:r>
                <a:rPr lang="en-US" sz="2400" b="1" i="1" dirty="0">
                  <a:solidFill>
                    <a:srgbClr val="7030A0"/>
                  </a:solidFill>
                </a:rPr>
                <a:t>F5</a:t>
              </a:r>
              <a:r>
                <a:rPr lang="en-US" sz="2400" dirty="0"/>
                <a:t>, Mac: </a:t>
              </a:r>
              <a:r>
                <a:rPr lang="en-US" sz="2400" b="1" i="1" dirty="0">
                  <a:solidFill>
                    <a:srgbClr val="7030A0"/>
                  </a:solidFill>
                </a:rPr>
                <a:t>⌘+Enter</a:t>
              </a:r>
            </a:p>
            <a:p>
              <a:pPr marL="285750" marR="0" indent="-285750" algn="l" defTabSz="914400" rtl="0" fontAlgn="auto" latinLnBrk="0" hangingPunct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rPr>
                <a:t>Click to advance slides</a:t>
              </a:r>
            </a:p>
            <a:p>
              <a:pPr marL="285750" marR="0" indent="-285750" algn="l" defTabSz="914400" rtl="0" fontAlgn="auto" latinLnBrk="0" hangingPunct="0">
                <a:lnSpc>
                  <a:spcPct val="100000"/>
                </a:lnSpc>
                <a:spcBef>
                  <a:spcPts val="16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</a:pP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rPr>
                <a:t>If you see </a:t>
              </a:r>
              <a:r>
                <a:rPr kumimoji="0" lang="en-US" sz="2400" b="0" i="0" u="sng" strike="noStrike" cap="none" spc="0" normalizeH="0" baseline="0" dirty="0">
                  <a:ln>
                    <a:noFill/>
                  </a:ln>
                  <a:solidFill>
                    <a:srgbClr val="0330F9"/>
                  </a:solidFill>
                  <a:uFillTx/>
                  <a:latin typeface="+mn-lt"/>
                  <a:ea typeface="+mn-ea"/>
                  <a:cs typeface="+mn-cs"/>
                  <a:sym typeface="Arial"/>
                </a:rPr>
                <a:t>Links</a:t>
              </a: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rPr>
                <a:t>…</a:t>
              </a:r>
            </a:p>
            <a:p>
              <a:pPr marL="576263" lvl="3" indent="-280988">
                <a:spcBef>
                  <a:spcPts val="900"/>
                </a:spcBef>
                <a:buFont typeface="Arial" panose="020B0604020202020204" pitchFamily="34" charset="0"/>
                <a:buChar char="•"/>
              </a:pPr>
              <a:r>
                <a:rPr lang="en-US" sz="2400" dirty="0"/>
                <a:t>T</a:t>
              </a:r>
              <a:r>
                <a:rPr kumimoji="0" lang="en-US" sz="2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uFillTx/>
                  <a:latin typeface="+mn-lt"/>
                  <a:ea typeface="+mn-ea"/>
                  <a:cs typeface="+mn-cs"/>
                  <a:sym typeface="Arial"/>
                </a:rPr>
                <a:t>hat means there’s a choice</a:t>
              </a:r>
            </a:p>
            <a:p>
              <a:pPr marL="576263" marR="0" indent="-280988" algn="l" defTabSz="914400" rtl="0" fontAlgn="auto" latinLnBrk="0" hangingPunct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</a:pPr>
              <a:r>
                <a:rPr lang="en-US" sz="2400" dirty="0"/>
                <a:t>Click a link to choose a path</a:t>
              </a:r>
              <a:endParaRPr kumimoji="0" 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312833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2C265-7B60-DDDB-C8D0-648BE7C34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>
            <a:extLst>
              <a:ext uri="{FF2B5EF4-FFF2-40B4-BE49-F238E27FC236}">
                <a16:creationId xmlns:a16="http://schemas.microsoft.com/office/drawing/2014/main" id="{3477D8ED-6373-531C-BC6B-7C6DAC359E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iPhone/iPad: Start Sharing </a:t>
            </a:r>
            <a:endParaRPr dirty="0"/>
          </a:p>
        </p:txBody>
      </p:sp>
      <p:sp>
        <p:nvSpPr>
          <p:cNvPr id="129" name="Content Placeholder 2">
            <a:extLst>
              <a:ext uri="{FF2B5EF4-FFF2-40B4-BE49-F238E27FC236}">
                <a16:creationId xmlns:a16="http://schemas.microsoft.com/office/drawing/2014/main" id="{03F5B50D-0C6A-5017-3535-7CEFB70C4EB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en-US" dirty="0"/>
              <a:t>In the </a:t>
            </a:r>
            <a:r>
              <a:rPr lang="en-US" sz="2400" i="1" dirty="0">
                <a:solidFill>
                  <a:srgbClr val="7030A0"/>
                </a:solidFill>
              </a:rPr>
              <a:t>Zoom </a:t>
            </a:r>
            <a:r>
              <a:rPr lang="en-US" dirty="0"/>
              <a:t>app at the bottom, tap </a:t>
            </a:r>
            <a:r>
              <a:rPr lang="en-US" sz="2400" i="1" dirty="0">
                <a:solidFill>
                  <a:srgbClr val="7030A0"/>
                </a:solidFill>
              </a:rPr>
              <a:t>Share</a:t>
            </a:r>
            <a:r>
              <a:rPr lang="en-US" dirty="0"/>
              <a:t>.</a:t>
            </a:r>
            <a:endParaRPr dirty="0"/>
          </a:p>
          <a:p>
            <a:pPr marL="653142" lvl="1" indent="-195942"/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If 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they</a:t>
            </a:r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don’t see it, 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they</a:t>
            </a:r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might have to</a:t>
            </a:r>
            <a:b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swipe the buttons to the left to show it</a:t>
            </a:r>
            <a:endParaRPr sz="24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3600"/>
              </a:spcBef>
              <a:defRPr b="1"/>
            </a:pPr>
            <a:r>
              <a:rPr dirty="0"/>
              <a:t>Now </a:t>
            </a:r>
            <a:r>
              <a:rPr lang="en-US" dirty="0"/>
              <a:t>tap</a:t>
            </a:r>
            <a:r>
              <a:rPr dirty="0"/>
              <a:t> the </a:t>
            </a:r>
            <a:r>
              <a:rPr lang="en-US" sz="2400" i="1" dirty="0">
                <a:solidFill>
                  <a:srgbClr val="7030A0"/>
                </a:solidFill>
              </a:rPr>
              <a:t>Screen</a:t>
            </a:r>
            <a:r>
              <a:rPr dirty="0"/>
              <a:t> button </a:t>
            </a:r>
            <a:r>
              <a:rPr lang="en-US" dirty="0"/>
              <a:t>at the top of the list</a:t>
            </a:r>
          </a:p>
          <a:p>
            <a:pPr>
              <a:spcBef>
                <a:spcPts val="3600"/>
              </a:spcBef>
              <a:defRPr b="1"/>
            </a:pPr>
            <a:r>
              <a:rPr lang="en-US" dirty="0"/>
              <a:t>Finally, tap </a:t>
            </a:r>
            <a:r>
              <a:rPr lang="en-US" sz="2400" i="1" dirty="0">
                <a:solidFill>
                  <a:srgbClr val="7030A0"/>
                </a:solidFill>
              </a:rPr>
              <a:t>Start Broadcast</a:t>
            </a:r>
            <a:r>
              <a:rPr lang="en-US" i="1" dirty="0">
                <a:solidFill>
                  <a:srgbClr val="7030A0"/>
                </a:solidFill>
              </a:rPr>
              <a:t>, </a:t>
            </a:r>
            <a:r>
              <a:rPr lang="en-US" dirty="0">
                <a:solidFill>
                  <a:schemeClr val="tx1"/>
                </a:solidFill>
              </a:rPr>
              <a:t>then return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to the home screen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453BFD2-E55C-3919-9C8A-E9F8E06D166E}"/>
              </a:ext>
            </a:extLst>
          </p:cNvPr>
          <p:cNvGrpSpPr/>
          <p:nvPr/>
        </p:nvGrpSpPr>
        <p:grpSpPr>
          <a:xfrm>
            <a:off x="7000881" y="2371454"/>
            <a:ext cx="3822192" cy="609655"/>
            <a:chOff x="6854577" y="2782346"/>
            <a:chExt cx="3822192" cy="609655"/>
          </a:xfrm>
        </p:grpSpPr>
        <p:pic>
          <p:nvPicPr>
            <p:cNvPr id="3" name="Picture 2" descr="A black and white screen with white text&#10;&#10;AI-generated content may be incorrect.">
              <a:extLst>
                <a:ext uri="{FF2B5EF4-FFF2-40B4-BE49-F238E27FC236}">
                  <a16:creationId xmlns:a16="http://schemas.microsoft.com/office/drawing/2014/main" id="{8DF3D33C-8764-B45C-F73C-D371330E1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4577" y="2782346"/>
              <a:ext cx="3822192" cy="609655"/>
            </a:xfrm>
            <a:prstGeom prst="rect">
              <a:avLst/>
            </a:prstGeom>
          </p:spPr>
        </p:pic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DA25EE6E-D51A-DBC2-5605-4A0A811D8DD1}"/>
                </a:ext>
              </a:extLst>
            </p:cNvPr>
            <p:cNvSpPr/>
            <p:nvPr/>
          </p:nvSpPr>
          <p:spPr>
            <a:xfrm>
              <a:off x="8275320" y="2816352"/>
              <a:ext cx="576072" cy="539496"/>
            </a:xfrm>
            <a:prstGeom prst="round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FDB3072-D67E-16B1-3966-901B454E20A1}"/>
              </a:ext>
            </a:extLst>
          </p:cNvPr>
          <p:cNvGrpSpPr/>
          <p:nvPr/>
        </p:nvGrpSpPr>
        <p:grpSpPr>
          <a:xfrm>
            <a:off x="9098158" y="3526938"/>
            <a:ext cx="2648459" cy="2445793"/>
            <a:chOff x="8028310" y="4047082"/>
            <a:chExt cx="2648459" cy="2445793"/>
          </a:xfrm>
        </p:grpSpPr>
        <p:pic>
          <p:nvPicPr>
            <p:cNvPr id="7" name="Picture 6" descr="A screenshot of a phone&#10;&#10;AI-generated content may be incorrect.">
              <a:extLst>
                <a:ext uri="{FF2B5EF4-FFF2-40B4-BE49-F238E27FC236}">
                  <a16:creationId xmlns:a16="http://schemas.microsoft.com/office/drawing/2014/main" id="{4CBC30FD-E7A0-6B24-1A64-0E525458F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8311" y="4047082"/>
              <a:ext cx="2648458" cy="2445793"/>
            </a:xfrm>
            <a:prstGeom prst="rect">
              <a:avLst/>
            </a:prstGeom>
          </p:spPr>
        </p:pic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2EBE9342-0C8C-92F6-F14B-C204CA4F1D13}"/>
                </a:ext>
              </a:extLst>
            </p:cNvPr>
            <p:cNvSpPr/>
            <p:nvPr/>
          </p:nvSpPr>
          <p:spPr>
            <a:xfrm>
              <a:off x="8028310" y="4047082"/>
              <a:ext cx="2648457" cy="539496"/>
            </a:xfrm>
            <a:prstGeom prst="round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4759677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6A5804-84F2-8017-E05B-7DD0059B9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1">
            <a:extLst>
              <a:ext uri="{FF2B5EF4-FFF2-40B4-BE49-F238E27FC236}">
                <a16:creationId xmlns:a16="http://schemas.microsoft.com/office/drawing/2014/main" id="{8711690F-84E5-B669-8556-CF8EC77DA8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654862" cy="1325563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iPhone/iPad</a:t>
            </a:r>
            <a:r>
              <a:rPr dirty="0"/>
              <a:t>: Apple Intelligence</a:t>
            </a:r>
          </a:p>
        </p:txBody>
      </p:sp>
      <p:sp>
        <p:nvSpPr>
          <p:cNvPr id="139" name="Content Placeholder 2">
            <a:extLst>
              <a:ext uri="{FF2B5EF4-FFF2-40B4-BE49-F238E27FC236}">
                <a16:creationId xmlns:a16="http://schemas.microsoft.com/office/drawing/2014/main" id="{7BCD821E-CB9B-3710-87A1-75504A5532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Aft>
                <a:spcPts val="2000"/>
              </a:spcAft>
              <a:defRPr b="1" i="1">
                <a:solidFill>
                  <a:srgbClr val="7030A0"/>
                </a:solidFill>
              </a:defRPr>
            </a:pPr>
            <a:r>
              <a:rPr lang="en-US" dirty="0"/>
              <a:t>Settings </a:t>
            </a:r>
            <a:r>
              <a:rPr dirty="0">
                <a:solidFill>
                  <a:srgbClr val="1E1E1E"/>
                </a:solidFill>
              </a:rPr>
              <a:t>→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lang="en-US" dirty="0"/>
              <a:t>Apple Intelligence &amp; Siri </a:t>
            </a:r>
            <a:r>
              <a:rPr lang="en-US" sz="2400" b="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(If just “Siri”, skip)</a:t>
            </a:r>
            <a:endParaRPr sz="2400" b="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spcAft>
                <a:spcPts val="2000"/>
              </a:spcAft>
              <a:defRPr b="1"/>
            </a:pPr>
            <a:r>
              <a:rPr lang="en-US" dirty="0"/>
              <a:t>T</a:t>
            </a:r>
            <a:r>
              <a:rPr dirty="0"/>
              <a:t>urn off</a:t>
            </a:r>
            <a:r>
              <a:rPr lang="en-US" dirty="0"/>
              <a:t> if enabled</a:t>
            </a:r>
            <a:endParaRPr dirty="0"/>
          </a:p>
        </p:txBody>
      </p:sp>
      <p:pic>
        <p:nvPicPr>
          <p:cNvPr id="5" name="Picture 4" descr="A screenshot of a phone&#10;&#10;AI-generated content may be incorrect.">
            <a:extLst>
              <a:ext uri="{FF2B5EF4-FFF2-40B4-BE49-F238E27FC236}">
                <a16:creationId xmlns:a16="http://schemas.microsoft.com/office/drawing/2014/main" id="{DB339F7E-D17E-F2C0-353B-8510CF6CD7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664" y="3088482"/>
            <a:ext cx="3150132" cy="6858000"/>
          </a:xfrm>
          <a:prstGeom prst="rect">
            <a:avLst/>
          </a:prstGeom>
        </p:spPr>
      </p:pic>
      <p:pic>
        <p:nvPicPr>
          <p:cNvPr id="8" name="Picture 7" descr="A screenshot of a phone&#10;&#10;AI-generated content may be incorrect.">
            <a:extLst>
              <a:ext uri="{FF2B5EF4-FFF2-40B4-BE49-F238E27FC236}">
                <a16:creationId xmlns:a16="http://schemas.microsoft.com/office/drawing/2014/main" id="{A9D86823-6088-F9C6-52D9-684FB75DD4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689" y="3088482"/>
            <a:ext cx="3152719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8D9640F-9301-C35A-C47A-F0D86AD679C4}"/>
              </a:ext>
            </a:extLst>
          </p:cNvPr>
          <p:cNvSpPr/>
          <p:nvPr/>
        </p:nvSpPr>
        <p:spPr>
          <a:xfrm>
            <a:off x="3222140" y="5008605"/>
            <a:ext cx="2850292" cy="321276"/>
          </a:xfrm>
          <a:prstGeom prst="rect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530C64A-A231-A65E-5775-A30E7FE85A39}"/>
              </a:ext>
            </a:extLst>
          </p:cNvPr>
          <p:cNvSpPr/>
          <p:nvPr/>
        </p:nvSpPr>
        <p:spPr>
          <a:xfrm>
            <a:off x="9645809" y="5279594"/>
            <a:ext cx="413982" cy="263611"/>
          </a:xfrm>
          <a:prstGeom prst="roundRect">
            <a:avLst>
              <a:gd name="adj" fmla="val 50000"/>
            </a:avLst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0E6C2AA1-EFD3-F650-9578-9E54937F47B8}"/>
              </a:ext>
            </a:extLst>
          </p:cNvPr>
          <p:cNvSpPr/>
          <p:nvPr/>
        </p:nvSpPr>
        <p:spPr>
          <a:xfrm>
            <a:off x="6301844" y="5008605"/>
            <a:ext cx="786384" cy="283464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67671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5F7A6-787C-D622-8FCE-D7AEDDE34D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1">
            <a:extLst>
              <a:ext uri="{FF2B5EF4-FFF2-40B4-BE49-F238E27FC236}">
                <a16:creationId xmlns:a16="http://schemas.microsoft.com/office/drawing/2014/main" id="{2894B31B-7974-08CF-31D2-73B448C8DC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iPhone/iPad</a:t>
            </a:r>
            <a:r>
              <a:rPr dirty="0"/>
              <a:t>: Apps</a:t>
            </a:r>
            <a:r>
              <a:rPr lang="en-US" dirty="0"/>
              <a:t> &amp; Mirroring</a:t>
            </a:r>
            <a:endParaRPr dirty="0"/>
          </a:p>
        </p:txBody>
      </p:sp>
      <p:sp>
        <p:nvSpPr>
          <p:cNvPr id="143" name="Content Placeholder 2">
            <a:extLst>
              <a:ext uri="{FF2B5EF4-FFF2-40B4-BE49-F238E27FC236}">
                <a16:creationId xmlns:a16="http://schemas.microsoft.com/office/drawing/2014/main" id="{C034ACF0-4F02-6359-7832-F873EFD28F2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i="1">
                <a:solidFill>
                  <a:srgbClr val="7030A0"/>
                </a:solidFill>
              </a:defRPr>
            </a:pPr>
            <a:r>
              <a:rPr lang="en-US" dirty="0"/>
              <a:t>Home Screen </a:t>
            </a:r>
            <a:r>
              <a:rPr dirty="0">
                <a:solidFill>
                  <a:srgbClr val="1E1E1E"/>
                </a:solidFill>
              </a:rPr>
              <a:t>→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lang="en-US" dirty="0"/>
              <a:t>Swipe Up halfway</a:t>
            </a:r>
            <a:r>
              <a:rPr lang="en-US" dirty="0">
                <a:solidFill>
                  <a:srgbClr val="FF40FF"/>
                </a:solidFill>
              </a:rPr>
              <a:t>*</a:t>
            </a:r>
            <a:r>
              <a:rPr lang="en-US" dirty="0"/>
              <a:t> </a:t>
            </a:r>
            <a:r>
              <a:rPr lang="en-US" i="0" dirty="0">
                <a:solidFill>
                  <a:schemeClr val="tx1"/>
                </a:solidFill>
              </a:rPr>
              <a:t>to reveal running apps</a:t>
            </a:r>
            <a:endParaRPr i="0" dirty="0">
              <a:solidFill>
                <a:schemeClr val="tx1"/>
              </a:solidFill>
            </a:endParaRP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b="1" dirty="0">
                <a:solidFill>
                  <a:srgbClr val="215F9A"/>
                </a:solidFill>
              </a:rPr>
              <a:t>Please be sure not to close anything that says Zoom!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Quit all apps other than Zoom</a:t>
            </a:r>
            <a:r>
              <a:rPr lang="en-US" dirty="0"/>
              <a:t> and t</a:t>
            </a:r>
            <a:r>
              <a:rPr dirty="0"/>
              <a:t>he Browser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Return to home screen</a:t>
            </a:r>
            <a:endParaRPr dirty="0"/>
          </a:p>
          <a:p>
            <a:pPr>
              <a:spcBef>
                <a:spcPts val="2000"/>
              </a:spcBef>
              <a:defRPr b="1"/>
            </a:pPr>
            <a:r>
              <a:rPr lang="en-US" b="1" i="1" dirty="0">
                <a:solidFill>
                  <a:srgbClr val="7030A0"/>
                </a:solidFill>
              </a:rPr>
              <a:t>Home Screen </a:t>
            </a:r>
            <a:r>
              <a:rPr lang="en-US" dirty="0">
                <a:solidFill>
                  <a:srgbClr val="1E1E1E"/>
                </a:solidFill>
              </a:rPr>
              <a:t>→</a:t>
            </a:r>
            <a:r>
              <a:rPr lang="en-US" dirty="0"/>
              <a:t> </a:t>
            </a:r>
            <a:r>
              <a:rPr lang="en-US" b="1" i="1" dirty="0">
                <a:solidFill>
                  <a:srgbClr val="7030A0"/>
                </a:solidFill>
              </a:rPr>
              <a:t>Swipe Down </a:t>
            </a:r>
            <a:r>
              <a:rPr lang="en-US" i="0" dirty="0"/>
              <a:t>from</a:t>
            </a:r>
            <a:br>
              <a:rPr lang="en-US" dirty="0"/>
            </a:br>
            <a:r>
              <a:rPr lang="en-US" sz="2800" b="0" i="1" u="none" strike="noStrike" cap="none" spc="0" baseline="0" dirty="0"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top right </a:t>
            </a:r>
            <a:r>
              <a:rPr lang="en-US" sz="2800" b="0" i="0" u="none" strike="noStrike" cap="none" spc="0" baseline="0" dirty="0"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for</a:t>
            </a:r>
            <a:r>
              <a:rPr lang="en-US" dirty="0"/>
              <a:t> </a:t>
            </a:r>
            <a:r>
              <a:rPr i="1" dirty="0">
                <a:solidFill>
                  <a:srgbClr val="7030A0"/>
                </a:solidFill>
              </a:rPr>
              <a:t>Screen Mirroring</a:t>
            </a:r>
            <a:endParaRPr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Stop mirroring if needed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27E37B0-3E64-6176-D6EB-C9DE989A7530}"/>
              </a:ext>
            </a:extLst>
          </p:cNvPr>
          <p:cNvGrpSpPr/>
          <p:nvPr/>
        </p:nvGrpSpPr>
        <p:grpSpPr>
          <a:xfrm>
            <a:off x="7342773" y="3739559"/>
            <a:ext cx="2601283" cy="3118441"/>
            <a:chOff x="6991025" y="3374434"/>
            <a:chExt cx="2601283" cy="3118441"/>
          </a:xfrm>
        </p:grpSpPr>
        <p:pic>
          <p:nvPicPr>
            <p:cNvPr id="4" name="Picture 3" descr="A screenshot of a phone&#10;&#10;AI-generated content may be incorrect.">
              <a:extLst>
                <a:ext uri="{FF2B5EF4-FFF2-40B4-BE49-F238E27FC236}">
                  <a16:creationId xmlns:a16="http://schemas.microsoft.com/office/drawing/2014/main" id="{B558212D-FD7C-C3BF-37BC-4794472DE5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4591"/>
            <a:stretch/>
          </p:blipFill>
          <p:spPr>
            <a:xfrm>
              <a:off x="6991025" y="3374434"/>
              <a:ext cx="2601283" cy="3118441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58E79E2C-E380-80A7-F690-ACFD2E689397}"/>
                </a:ext>
              </a:extLst>
            </p:cNvPr>
            <p:cNvSpPr/>
            <p:nvPr/>
          </p:nvSpPr>
          <p:spPr>
            <a:xfrm>
              <a:off x="7765538" y="5378415"/>
              <a:ext cx="517890" cy="517890"/>
            </a:xfrm>
            <a:prstGeom prst="ellipse">
              <a:avLst/>
            </a:prstGeom>
            <a:noFill/>
            <a:ln w="762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63B2AC9-FA4F-6E22-7B73-A9CBC5E1E90B}"/>
              </a:ext>
            </a:extLst>
          </p:cNvPr>
          <p:cNvSpPr txBox="1"/>
          <p:nvPr/>
        </p:nvSpPr>
        <p:spPr>
          <a:xfrm>
            <a:off x="838200" y="5952726"/>
            <a:ext cx="599440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* Old devices may have a home button (double tap)</a:t>
            </a:r>
          </a:p>
        </p:txBody>
      </p:sp>
      <p:sp>
        <p:nvSpPr>
          <p:cNvPr id="3" name="Next Slid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8DADA8A-87B3-FE6B-A7AA-743DD9B09EEA}"/>
              </a:ext>
            </a:extLst>
          </p:cNvPr>
          <p:cNvSpPr/>
          <p:nvPr/>
        </p:nvSpPr>
        <p:spPr>
          <a:xfrm>
            <a:off x="940374" y="5346065"/>
            <a:ext cx="3184585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Continue to Browser Setup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406512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Mac: </a:t>
            </a:r>
            <a:r>
              <a:rPr dirty="0"/>
              <a:t>Start Sharing</a:t>
            </a:r>
          </a:p>
        </p:txBody>
      </p:sp>
      <p:sp>
        <p:nvSpPr>
          <p:cNvPr id="129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dirty="0"/>
              <a:t>Press the green </a:t>
            </a:r>
            <a:r>
              <a:rPr sz="2400" i="1" dirty="0">
                <a:solidFill>
                  <a:srgbClr val="7030A0"/>
                </a:solidFill>
              </a:rPr>
              <a:t>Share</a:t>
            </a:r>
            <a:r>
              <a:rPr dirty="0"/>
              <a:t> button with up arrow at</a:t>
            </a:r>
            <a:br>
              <a:rPr lang="en-US" dirty="0"/>
            </a:br>
            <a:r>
              <a:rPr lang="en-US" dirty="0"/>
              <a:t>the </a:t>
            </a:r>
            <a:r>
              <a:rPr dirty="0"/>
              <a:t>bottom of Zoom window</a:t>
            </a:r>
          </a:p>
          <a:p>
            <a:pPr marL="653142" lvl="1" indent="-195942"/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If 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they</a:t>
            </a:r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don’t see it, 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they</a:t>
            </a:r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might have to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click on the zoom</a:t>
            </a:r>
            <a:b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window to make it appear</a:t>
            </a:r>
          </a:p>
          <a:p>
            <a:pPr>
              <a:spcBef>
                <a:spcPts val="3600"/>
              </a:spcBef>
              <a:defRPr b="1"/>
            </a:pPr>
            <a:r>
              <a:rPr dirty="0"/>
              <a:t>Now Press the blue </a:t>
            </a:r>
            <a:r>
              <a:rPr sz="2400" i="1" dirty="0">
                <a:solidFill>
                  <a:srgbClr val="7030A0"/>
                </a:solidFill>
              </a:rPr>
              <a:t>Share</a:t>
            </a:r>
            <a:r>
              <a:rPr dirty="0"/>
              <a:t> button </a:t>
            </a:r>
            <a:r>
              <a:rPr lang="en-US" dirty="0"/>
              <a:t>at the bottom</a:t>
            </a:r>
            <a:br>
              <a:rPr lang="en-US" dirty="0"/>
            </a:br>
            <a:r>
              <a:rPr lang="en-US" dirty="0"/>
              <a:t>of the new window that just popped up</a:t>
            </a:r>
            <a:endParaRPr dirty="0"/>
          </a:p>
        </p:txBody>
      </p:sp>
      <p:pic>
        <p:nvPicPr>
          <p:cNvPr id="130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9169" y="1870061"/>
            <a:ext cx="965200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Picture 6" descr="Picture 6"/>
          <p:cNvPicPr>
            <a:picLocks noChangeAspect="1"/>
          </p:cNvPicPr>
          <p:nvPr/>
        </p:nvPicPr>
        <p:blipFill>
          <a:blip r:embed="rId4"/>
          <a:srcRect t="18083"/>
          <a:stretch>
            <a:fillRect/>
          </a:stretch>
        </p:blipFill>
        <p:spPr>
          <a:xfrm>
            <a:off x="9559169" y="3922001"/>
            <a:ext cx="1117600" cy="4265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Mac: Apple Intelligence</a:t>
            </a:r>
          </a:p>
        </p:txBody>
      </p:sp>
      <p:sp>
        <p:nvSpPr>
          <p:cNvPr id="139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i="1">
                <a:solidFill>
                  <a:srgbClr val="7030A0"/>
                </a:solidFill>
              </a:defRPr>
            </a:pPr>
            <a:r>
              <a:rPr dirty="0"/>
              <a:t>Apple Menu </a:t>
            </a:r>
            <a:r>
              <a:rPr dirty="0">
                <a:solidFill>
                  <a:srgbClr val="1E1E1E"/>
                </a:solidFill>
              </a:rPr>
              <a:t>→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/>
              <a:t>System Settings </a:t>
            </a:r>
            <a:r>
              <a:rPr i="0" dirty="0">
                <a:solidFill>
                  <a:srgbClr val="000000"/>
                </a:solidFill>
              </a:rPr>
              <a:t>(or </a:t>
            </a:r>
            <a:r>
              <a:rPr dirty="0"/>
              <a:t>Preferences</a:t>
            </a:r>
            <a:r>
              <a:rPr i="0" dirty="0">
                <a:solidFill>
                  <a:srgbClr val="000000"/>
                </a:solidFill>
              </a:rPr>
              <a:t>)</a:t>
            </a:r>
          </a:p>
          <a:p>
            <a:pPr>
              <a:defRPr b="1"/>
            </a:pPr>
            <a:r>
              <a:rPr dirty="0"/>
              <a:t>Check for Apple Intelligence and turn off</a:t>
            </a:r>
          </a:p>
          <a:p>
            <a:pPr>
              <a:defRPr b="1"/>
            </a:pPr>
            <a:r>
              <a:rPr dirty="0"/>
              <a:t>Close </a:t>
            </a:r>
            <a:r>
              <a:rPr i="1" dirty="0">
                <a:solidFill>
                  <a:srgbClr val="7030A0"/>
                </a:solidFill>
              </a:rPr>
              <a:t>System Settings</a:t>
            </a:r>
          </a:p>
        </p:txBody>
      </p:sp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0F92DFF-6651-7591-73D9-DAC0C51CDB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" t="4637" r="5064" b="27063"/>
          <a:stretch>
            <a:fillRect/>
          </a:stretch>
        </p:blipFill>
        <p:spPr>
          <a:xfrm>
            <a:off x="6735337" y="2921620"/>
            <a:ext cx="5241074" cy="357125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Mac: Running Apps</a:t>
            </a:r>
          </a:p>
        </p:txBody>
      </p:sp>
      <p:sp>
        <p:nvSpPr>
          <p:cNvPr id="143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i="1">
                <a:solidFill>
                  <a:srgbClr val="7030A0"/>
                </a:solidFill>
              </a:defRPr>
            </a:pPr>
            <a:r>
              <a:rPr dirty="0"/>
              <a:t>Apple Menu </a:t>
            </a:r>
            <a:r>
              <a:rPr dirty="0">
                <a:solidFill>
                  <a:srgbClr val="1E1E1E"/>
                </a:solidFill>
              </a:rPr>
              <a:t>→</a:t>
            </a:r>
            <a:r>
              <a:rPr dirty="0">
                <a:solidFill>
                  <a:srgbClr val="000000"/>
                </a:solidFill>
              </a:rPr>
              <a:t> </a:t>
            </a:r>
            <a:r>
              <a:rPr dirty="0"/>
              <a:t>Force Quit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Quit all apps other than Zoom</a:t>
            </a:r>
            <a:r>
              <a:rPr lang="en-US" dirty="0"/>
              <a:t> and </a:t>
            </a:r>
            <a:r>
              <a:rPr dirty="0"/>
              <a:t>the Browser</a:t>
            </a:r>
            <a:endParaRPr lang="en-US"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Remind them to save any open files before quitting</a:t>
            </a:r>
            <a:endParaRPr sz="24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Close </a:t>
            </a:r>
            <a:r>
              <a:rPr i="1" dirty="0">
                <a:solidFill>
                  <a:srgbClr val="7030A0"/>
                </a:solidFill>
              </a:rPr>
              <a:t>Force Quit </a:t>
            </a:r>
            <a:r>
              <a:rPr dirty="0"/>
              <a:t>window</a:t>
            </a:r>
          </a:p>
          <a:p>
            <a:pPr>
              <a:defRPr b="1"/>
            </a:pPr>
            <a:endParaRPr lang="en-US" dirty="0"/>
          </a:p>
          <a:p>
            <a:pPr>
              <a:defRPr b="1"/>
            </a:pPr>
            <a:r>
              <a:rPr dirty="0"/>
              <a:t>Check menu bar items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Hover over each</a:t>
            </a:r>
            <a:r>
              <a:rPr lang="en-US" dirty="0"/>
              <a:t> and c</a:t>
            </a:r>
            <a:r>
              <a:rPr dirty="0"/>
              <a:t>lose if needed</a:t>
            </a:r>
            <a:endParaRPr lang="en-US"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Look for things like screen sharing apps and chat apps</a:t>
            </a:r>
            <a:endParaRPr dirty="0"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7EE3C70A-2B2D-B433-0011-F92813CC97BD}"/>
              </a:ext>
            </a:extLst>
          </p:cNvPr>
          <p:cNvSpPr/>
          <p:nvPr/>
        </p:nvSpPr>
        <p:spPr>
          <a:xfrm>
            <a:off x="17619" y="0"/>
            <a:ext cx="12174382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Mac: </a:t>
            </a:r>
            <a:r>
              <a:rPr lang="en-US" dirty="0"/>
              <a:t>Screen Mirroring and </a:t>
            </a:r>
            <a:r>
              <a:rPr dirty="0"/>
              <a:t>Desktops</a:t>
            </a:r>
          </a:p>
        </p:txBody>
      </p:sp>
      <p:sp>
        <p:nvSpPr>
          <p:cNvPr id="147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en-US" dirty="0"/>
              <a:t>Open Control Center from Menu Bar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Check </a:t>
            </a:r>
            <a:r>
              <a:rPr lang="en-US" i="1" dirty="0">
                <a:solidFill>
                  <a:srgbClr val="7030A0"/>
                </a:solidFill>
              </a:rPr>
              <a:t>Screen Mirroring</a:t>
            </a:r>
            <a:r>
              <a:rPr lang="en-US" dirty="0"/>
              <a:t> status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Turn off if needed</a:t>
            </a:r>
          </a:p>
          <a:p>
            <a:pPr>
              <a:defRPr b="1"/>
            </a:pPr>
            <a:endParaRPr lang="en-US" dirty="0"/>
          </a:p>
          <a:p>
            <a:pPr>
              <a:defRPr b="1"/>
            </a:pPr>
            <a:endParaRPr lang="en-US" dirty="0"/>
          </a:p>
          <a:p>
            <a:pPr>
              <a:defRPr b="1"/>
            </a:pPr>
            <a:r>
              <a:rPr dirty="0"/>
              <a:t>Hold down </a:t>
            </a:r>
            <a:r>
              <a:rPr sz="2400" i="1" dirty="0">
                <a:solidFill>
                  <a:srgbClr val="7030A0"/>
                </a:solidFill>
              </a:rPr>
              <a:t>CTRL</a:t>
            </a:r>
            <a:r>
              <a:rPr dirty="0"/>
              <a:t> and press the </a:t>
            </a:r>
            <a:r>
              <a:rPr sz="2400" i="1" dirty="0">
                <a:solidFill>
                  <a:srgbClr val="7030A0"/>
                </a:solidFill>
              </a:rPr>
              <a:t>Up-Arrow</a:t>
            </a:r>
            <a:r>
              <a:rPr lang="en-US" i="1" dirty="0">
                <a:solidFill>
                  <a:srgbClr val="7030A0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(or use</a:t>
            </a:r>
            <a:r>
              <a:rPr lang="en-US" i="1" dirty="0">
                <a:solidFill>
                  <a:srgbClr val="7030A0"/>
                </a:solidFill>
              </a:rPr>
              <a:t> </a:t>
            </a:r>
            <a:r>
              <a:rPr lang="en-US" sz="2400" i="1" dirty="0">
                <a:solidFill>
                  <a:srgbClr val="7030A0"/>
                </a:solidFill>
              </a:rPr>
              <a:t>F3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dirty="0">
              <a:solidFill>
                <a:schemeClr val="tx1"/>
              </a:solidFill>
            </a:endParaRP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Check for one desktop</a:t>
            </a:r>
            <a:r>
              <a:rPr lang="en-US" dirty="0"/>
              <a:t>, no stray apps, c</a:t>
            </a:r>
            <a:r>
              <a:rPr dirty="0"/>
              <a:t>lose </a:t>
            </a:r>
            <a:r>
              <a:rPr lang="en-US" dirty="0"/>
              <a:t>as </a:t>
            </a:r>
            <a:r>
              <a:rPr dirty="0"/>
              <a:t>needed</a:t>
            </a:r>
          </a:p>
          <a:p>
            <a:pPr marL="685800" lvl="1" indent="-228600">
              <a:spcBef>
                <a:spcPts val="500"/>
              </a:spcBef>
              <a:defRPr sz="2400" i="1">
                <a:solidFill>
                  <a:srgbClr val="7030A0"/>
                </a:solidFill>
              </a:defRPr>
            </a:pPr>
            <a:r>
              <a:rPr dirty="0"/>
              <a:t>ESC</a:t>
            </a:r>
            <a:r>
              <a:rPr i="0" dirty="0">
                <a:solidFill>
                  <a:srgbClr val="000000"/>
                </a:solidFill>
              </a:rPr>
              <a:t> to return</a:t>
            </a:r>
          </a:p>
        </p:txBody>
      </p:sp>
      <p:sp>
        <p:nvSpPr>
          <p:cNvPr id="148" name="Next Slide">
            <a:hlinkClick r:id="" action="ppaction://hlinkshowjump?jump=nextslide"/>
          </p:cNvPr>
          <p:cNvSpPr/>
          <p:nvPr/>
        </p:nvSpPr>
        <p:spPr>
          <a:xfrm>
            <a:off x="940374" y="5727068"/>
            <a:ext cx="3184585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Continue to Browser Setup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black rectangular sign with white text&#10;&#10;AI-generated content may be incorrect.">
            <a:extLst>
              <a:ext uri="{FF2B5EF4-FFF2-40B4-BE49-F238E27FC236}">
                <a16:creationId xmlns:a16="http://schemas.microsoft.com/office/drawing/2014/main" id="{850D2A00-CB3F-6EDD-4BBB-C79740A8B3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503" y="4187711"/>
            <a:ext cx="1260417" cy="75088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B36429A-5B56-01F3-BDD0-3835FCC6D117}"/>
              </a:ext>
            </a:extLst>
          </p:cNvPr>
          <p:cNvGrpSpPr/>
          <p:nvPr/>
        </p:nvGrpSpPr>
        <p:grpSpPr>
          <a:xfrm>
            <a:off x="8284028" y="1890723"/>
            <a:ext cx="2836892" cy="1615951"/>
            <a:chOff x="7710570" y="1825625"/>
            <a:chExt cx="3432122" cy="1955006"/>
          </a:xfrm>
        </p:grpSpPr>
        <p:pic>
          <p:nvPicPr>
            <p:cNvPr id="3" name="Picture 2" descr="A screenshot of a phone&#10;&#10;AI-generated content may be incorrect.">
              <a:extLst>
                <a:ext uri="{FF2B5EF4-FFF2-40B4-BE49-F238E27FC236}">
                  <a16:creationId xmlns:a16="http://schemas.microsoft.com/office/drawing/2014/main" id="{DF53DC0C-A65B-8F0F-09B3-4AFE5F0F6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570" y="1825625"/>
              <a:ext cx="3432122" cy="1955006"/>
            </a:xfrm>
            <a:prstGeom prst="rect">
              <a:avLst/>
            </a:prstGeom>
          </p:spPr>
        </p:pic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00D48920-04CF-72CD-3E83-26D12368662B}"/>
                </a:ext>
              </a:extLst>
            </p:cNvPr>
            <p:cNvSpPr/>
            <p:nvPr/>
          </p:nvSpPr>
          <p:spPr>
            <a:xfrm>
              <a:off x="10242870" y="3010634"/>
              <a:ext cx="751703" cy="749643"/>
            </a:xfrm>
            <a:prstGeom prst="roundRect">
              <a:avLst/>
            </a:prstGeom>
            <a:noFill/>
            <a:ln w="762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4F3C8-4450-E802-9EF9-33747CF0B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>
            <a:extLst>
              <a:ext uri="{FF2B5EF4-FFF2-40B4-BE49-F238E27FC236}">
                <a16:creationId xmlns:a16="http://schemas.microsoft.com/office/drawing/2014/main" id="{CE63AAF9-17B8-8577-5B30-82B8938BA0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Android: Get Oriented (optional)</a:t>
            </a:r>
            <a:endParaRPr dirty="0"/>
          </a:p>
        </p:txBody>
      </p:sp>
      <p:sp>
        <p:nvSpPr>
          <p:cNvPr id="129" name="Content Placeholder 2">
            <a:extLst>
              <a:ext uri="{FF2B5EF4-FFF2-40B4-BE49-F238E27FC236}">
                <a16:creationId xmlns:a16="http://schemas.microsoft.com/office/drawing/2014/main" id="{6790D923-4569-B7D0-5007-F0F746C9DB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en-US" dirty="0">
                <a:solidFill>
                  <a:srgbClr val="215F9A"/>
                </a:solidFill>
              </a:rPr>
              <a:t>First off, would you help me get oriented to your phone?</a:t>
            </a:r>
            <a:br>
              <a:rPr lang="en-US" dirty="0">
                <a:solidFill>
                  <a:srgbClr val="215F9A"/>
                </a:solidFill>
              </a:rPr>
            </a:br>
            <a:r>
              <a:rPr lang="en-US" dirty="0">
                <a:solidFill>
                  <a:srgbClr val="215F9A"/>
                </a:solidFill>
              </a:rPr>
              <a:t>At the bottom there might be 3 icons, or just a white line</a:t>
            </a:r>
            <a:endParaRPr dirty="0">
              <a:solidFill>
                <a:srgbClr val="FF40FF"/>
              </a:solidFill>
            </a:endParaRPr>
          </a:p>
          <a:p>
            <a:pPr>
              <a:spcBef>
                <a:spcPts val="3600"/>
              </a:spcBef>
              <a:defRPr b="1"/>
            </a:pPr>
            <a:r>
              <a:rPr lang="en-US" b="1" dirty="0">
                <a:solidFill>
                  <a:srgbClr val="215F9A"/>
                </a:solidFill>
              </a:rPr>
              <a:t>Thank you! That will help me guide</a:t>
            </a:r>
            <a:br>
              <a:rPr lang="en-US" b="1" dirty="0">
                <a:solidFill>
                  <a:srgbClr val="215F9A"/>
                </a:solidFill>
              </a:rPr>
            </a:br>
            <a:r>
              <a:rPr lang="en-US" b="1" dirty="0">
                <a:solidFill>
                  <a:srgbClr val="215F9A"/>
                </a:solidFill>
              </a:rPr>
              <a:t>you through this</a:t>
            </a:r>
          </a:p>
          <a:p>
            <a:pPr>
              <a:spcBef>
                <a:spcPts val="3600"/>
              </a:spcBef>
              <a:defRPr b="1"/>
            </a:pPr>
            <a:r>
              <a:rPr lang="en-US" b="1" dirty="0">
                <a:solidFill>
                  <a:srgbClr val="215F9A"/>
                </a:solidFill>
              </a:rPr>
              <a:t>During the process, if you get pop-ups</a:t>
            </a:r>
            <a:br>
              <a:rPr lang="en-US" b="1" dirty="0">
                <a:solidFill>
                  <a:srgbClr val="215F9A"/>
                </a:solidFill>
              </a:rPr>
            </a:br>
            <a:r>
              <a:rPr lang="en-US" b="1" dirty="0">
                <a:solidFill>
                  <a:srgbClr val="215F9A"/>
                </a:solidFill>
              </a:rPr>
              <a:t>you don’t recognize, let me know and</a:t>
            </a:r>
            <a:br>
              <a:rPr lang="en-US" b="1" dirty="0">
                <a:solidFill>
                  <a:srgbClr val="215F9A"/>
                </a:solidFill>
              </a:rPr>
            </a:br>
            <a:r>
              <a:rPr lang="en-US" b="1" dirty="0">
                <a:solidFill>
                  <a:srgbClr val="215F9A"/>
                </a:solidFill>
              </a:rPr>
              <a:t>we’ll work through them.</a:t>
            </a:r>
          </a:p>
        </p:txBody>
      </p:sp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E7647478-2273-5833-F310-248DEC59A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28" y="2866898"/>
            <a:ext cx="25908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0933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6326A7-8445-3DF4-326C-FB2342FE0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>
            <a:extLst>
              <a:ext uri="{FF2B5EF4-FFF2-40B4-BE49-F238E27FC236}">
                <a16:creationId xmlns:a16="http://schemas.microsoft.com/office/drawing/2014/main" id="{0832875F-7373-E5BA-B5D3-BF995BCD6C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Android: </a:t>
            </a:r>
            <a:r>
              <a:rPr dirty="0"/>
              <a:t>Start Sharing</a:t>
            </a:r>
            <a:r>
              <a:rPr lang="en-US" dirty="0"/>
              <a:t> (1/2)</a:t>
            </a:r>
            <a:endParaRPr dirty="0"/>
          </a:p>
        </p:txBody>
      </p:sp>
      <p:sp>
        <p:nvSpPr>
          <p:cNvPr id="129" name="Content Placeholder 2">
            <a:extLst>
              <a:ext uri="{FF2B5EF4-FFF2-40B4-BE49-F238E27FC236}">
                <a16:creationId xmlns:a16="http://schemas.microsoft.com/office/drawing/2014/main" id="{2BD060A0-30D7-5652-C928-FCBF36C72C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>
              <a:defRPr b="1"/>
            </a:pPr>
            <a:r>
              <a:rPr lang="en-US" dirty="0"/>
              <a:t>In the </a:t>
            </a:r>
            <a:r>
              <a:rPr lang="en-US" sz="2400" i="1" dirty="0">
                <a:solidFill>
                  <a:srgbClr val="7030A0"/>
                </a:solidFill>
              </a:rPr>
              <a:t>Zoom </a:t>
            </a:r>
            <a:r>
              <a:rPr lang="en-US" dirty="0"/>
              <a:t>app at the bottom, tap </a:t>
            </a:r>
            <a:r>
              <a:rPr lang="en-US" sz="2400" i="1" dirty="0">
                <a:solidFill>
                  <a:srgbClr val="7030A0"/>
                </a:solidFill>
              </a:rPr>
              <a:t>Share</a:t>
            </a:r>
            <a:r>
              <a:rPr lang="en-US" dirty="0"/>
              <a:t>.</a:t>
            </a:r>
            <a:endParaRPr dirty="0"/>
          </a:p>
          <a:p>
            <a:pPr marL="653142" lvl="1" indent="-195942"/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If 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they</a:t>
            </a:r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don’t see it, 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they</a:t>
            </a:r>
            <a:r>
              <a:rPr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might have to</a:t>
            </a:r>
            <a:b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tap my picture, then possibly swipe</a:t>
            </a:r>
            <a:b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the buttons to the left to show it</a:t>
            </a:r>
            <a:endParaRPr sz="24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2400"/>
              </a:spcBef>
              <a:defRPr b="1"/>
            </a:pPr>
            <a:r>
              <a:rPr lang="en-US" dirty="0"/>
              <a:t>To share the full screen, tap </a:t>
            </a:r>
            <a:r>
              <a:rPr dirty="0"/>
              <a:t>the </a:t>
            </a:r>
            <a:r>
              <a:rPr lang="en-US" sz="2400" i="1" dirty="0">
                <a:solidFill>
                  <a:srgbClr val="7030A0"/>
                </a:solidFill>
              </a:rPr>
              <a:t>Screen</a:t>
            </a:r>
            <a:br>
              <a:rPr lang="en-US" sz="2400" i="1" dirty="0">
                <a:solidFill>
                  <a:srgbClr val="7030A0"/>
                </a:solidFill>
              </a:rPr>
            </a:br>
            <a:r>
              <a:rPr dirty="0"/>
              <a:t>button</a:t>
            </a:r>
            <a:r>
              <a:rPr lang="en-US" dirty="0"/>
              <a:t> toward the bottom of the list</a:t>
            </a:r>
          </a:p>
          <a:p>
            <a:pPr>
              <a:spcBef>
                <a:spcPts val="2400"/>
              </a:spcBef>
              <a:defRPr b="1"/>
            </a:pPr>
            <a:r>
              <a:rPr lang="en-US" dirty="0"/>
              <a:t>A new pop-up will appear…</a:t>
            </a:r>
          </a:p>
          <a:p>
            <a:pPr lvl="1">
              <a:spcBef>
                <a:spcPts val="600"/>
              </a:spcBef>
              <a:defRPr b="1"/>
            </a:pPr>
            <a:r>
              <a:rPr lang="en-US" sz="2400" dirty="0"/>
              <a:t>Choose </a:t>
            </a:r>
            <a:r>
              <a:rPr lang="en-US" sz="2400" i="1" dirty="0">
                <a:solidFill>
                  <a:srgbClr val="7030A0"/>
                </a:solidFill>
              </a:rPr>
              <a:t>START NOW </a:t>
            </a:r>
            <a:r>
              <a:rPr lang="en-US" sz="2400" dirty="0">
                <a:solidFill>
                  <a:schemeClr val="tx1"/>
                </a:solidFill>
              </a:rPr>
              <a:t>to begin sharing</a:t>
            </a:r>
          </a:p>
          <a:p>
            <a:pPr>
              <a:spcBef>
                <a:spcPts val="2000"/>
              </a:spcBef>
              <a:defRPr b="1"/>
            </a:pPr>
            <a:r>
              <a:rPr lang="en-US" b="1" dirty="0">
                <a:solidFill>
                  <a:srgbClr val="215F9A"/>
                </a:solidFill>
              </a:rPr>
              <a:t>Let me know if you’re asked for permission…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327BB00-5FF0-8B1C-286E-068FA81A445E}"/>
              </a:ext>
            </a:extLst>
          </p:cNvPr>
          <p:cNvGrpSpPr/>
          <p:nvPr/>
        </p:nvGrpSpPr>
        <p:grpSpPr>
          <a:xfrm>
            <a:off x="6896100" y="2447829"/>
            <a:ext cx="4674796" cy="404010"/>
            <a:chOff x="6896100" y="2447828"/>
            <a:chExt cx="6324600" cy="54659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A979D1B-E31D-814A-8994-420FFE42A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96100" y="2448319"/>
              <a:ext cx="6324600" cy="546100"/>
            </a:xfrm>
            <a:prstGeom prst="rect">
              <a:avLst/>
            </a:prstGeom>
          </p:spPr>
        </p:pic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9AC71B3D-8116-4CE1-5616-71DDC2B74E34}"/>
                </a:ext>
              </a:extLst>
            </p:cNvPr>
            <p:cNvSpPr/>
            <p:nvPr/>
          </p:nvSpPr>
          <p:spPr>
            <a:xfrm>
              <a:off x="8960104" y="2447828"/>
              <a:ext cx="576072" cy="539496"/>
            </a:xfrm>
            <a:prstGeom prst="round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029C3B2-C2EE-FBAA-DC02-460A63DB4172}"/>
              </a:ext>
            </a:extLst>
          </p:cNvPr>
          <p:cNvGrpSpPr/>
          <p:nvPr/>
        </p:nvGrpSpPr>
        <p:grpSpPr>
          <a:xfrm>
            <a:off x="8764195" y="3286385"/>
            <a:ext cx="2806701" cy="2324100"/>
            <a:chOff x="9019036" y="3526938"/>
            <a:chExt cx="2806701" cy="2324100"/>
          </a:xfrm>
        </p:grpSpPr>
        <p:pic>
          <p:nvPicPr>
            <p:cNvPr id="12" name="Picture 1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816D0505-4B6D-D7AA-9852-C1AFB3D5F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036" y="3526938"/>
              <a:ext cx="2806700" cy="2324100"/>
            </a:xfrm>
            <a:prstGeom prst="rect">
              <a:avLst/>
            </a:prstGeom>
          </p:spPr>
        </p:pic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A2A49E99-BBFA-D203-0854-2648E025E6D3}"/>
                </a:ext>
              </a:extLst>
            </p:cNvPr>
            <p:cNvSpPr/>
            <p:nvPr/>
          </p:nvSpPr>
          <p:spPr>
            <a:xfrm>
              <a:off x="9019037" y="4795520"/>
              <a:ext cx="2806700" cy="380418"/>
            </a:xfrm>
            <a:prstGeom prst="round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526853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200BF-23A2-CB1C-96F3-443F0B313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>
            <a:extLst>
              <a:ext uri="{FF2B5EF4-FFF2-40B4-BE49-F238E27FC236}">
                <a16:creationId xmlns:a16="http://schemas.microsoft.com/office/drawing/2014/main" id="{427DC7E6-5DA5-7C77-885D-B3DF9F4134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Android: Start Sharing (2/2)</a:t>
            </a:r>
          </a:p>
        </p:txBody>
      </p:sp>
      <p:sp>
        <p:nvSpPr>
          <p:cNvPr id="129" name="Content Placeholder 2">
            <a:extLst>
              <a:ext uri="{FF2B5EF4-FFF2-40B4-BE49-F238E27FC236}">
                <a16:creationId xmlns:a16="http://schemas.microsoft.com/office/drawing/2014/main" id="{45F8DFDE-523E-B7B9-6B84-66C970C5BA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8202328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defRPr b="1"/>
            </a:pPr>
            <a:r>
              <a:rPr lang="en-US" sz="3000" dirty="0"/>
              <a:t>If asked for permission…</a:t>
            </a:r>
          </a:p>
          <a:p>
            <a:pPr lvl="1">
              <a:spcBef>
                <a:spcPts val="600"/>
              </a:spcBef>
            </a:pPr>
            <a:r>
              <a:rPr lang="en-US" sz="2600" dirty="0"/>
              <a:t>They must allow Zoom to run on top of other apps</a:t>
            </a:r>
          </a:p>
          <a:p>
            <a:pPr lvl="1">
              <a:spcBef>
                <a:spcPts val="600"/>
              </a:spcBef>
            </a:pPr>
            <a:r>
              <a:rPr lang="en-US" sz="2600" dirty="0"/>
              <a:t>Scroll to the bottom of the list to find Zoom</a:t>
            </a:r>
          </a:p>
          <a:p>
            <a:pPr lvl="1">
              <a:spcBef>
                <a:spcPts val="600"/>
              </a:spcBef>
            </a:pPr>
            <a:r>
              <a:rPr lang="en-US" sz="2600" dirty="0"/>
              <a:t>Flick the switch to enable Zoom</a:t>
            </a:r>
          </a:p>
          <a:p>
            <a:pPr lvl="1">
              <a:spcBef>
                <a:spcPts val="600"/>
              </a:spcBef>
            </a:pPr>
            <a:r>
              <a:rPr lang="en-US" sz="2600" dirty="0"/>
              <a:t>Tap the left arrow at the top of the screen</a:t>
            </a:r>
          </a:p>
          <a:p>
            <a:pPr lvl="1">
              <a:spcBef>
                <a:spcPts val="600"/>
              </a:spcBef>
            </a:pPr>
            <a:r>
              <a:rPr lang="en-US" sz="2600" dirty="0"/>
              <a:t>Ask to start their video again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</a:rPr>
              <a:t>Click the Movie Camera (Video) icon in Zoom</a:t>
            </a:r>
          </a:p>
        </p:txBody>
      </p:sp>
      <p:pic>
        <p:nvPicPr>
          <p:cNvPr id="7" name="Picture 6" descr="A screenshot of a phone&#10;&#10;AI-generated content may be incorrect.">
            <a:extLst>
              <a:ext uri="{FF2B5EF4-FFF2-40B4-BE49-F238E27FC236}">
                <a16:creationId xmlns:a16="http://schemas.microsoft.com/office/drawing/2014/main" id="{C263CE42-439B-E101-97CF-467EC4082C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628" y="1936909"/>
            <a:ext cx="3035300" cy="469900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4269B7BD-5262-E328-2639-42C2DDB781A3}"/>
              </a:ext>
            </a:extLst>
          </p:cNvPr>
          <p:cNvSpPr/>
          <p:nvPr/>
        </p:nvSpPr>
        <p:spPr>
          <a:xfrm>
            <a:off x="11313456" y="5753170"/>
            <a:ext cx="728128" cy="416560"/>
          </a:xfrm>
          <a:prstGeom prst="roundRect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6C50E3E-ADE1-6078-1534-4B8D896BB9CF}"/>
              </a:ext>
            </a:extLst>
          </p:cNvPr>
          <p:cNvSpPr/>
          <p:nvPr/>
        </p:nvSpPr>
        <p:spPr>
          <a:xfrm>
            <a:off x="9113769" y="2296561"/>
            <a:ext cx="373450" cy="416560"/>
          </a:xfrm>
          <a:prstGeom prst="roundRect">
            <a:avLst/>
          </a:prstGeom>
          <a:noFill/>
          <a:ln w="5715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690414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6923A5-3DAD-D776-B851-380C86A6E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F2D56-A76D-CE58-5284-2F33BF459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Prepping an Applicant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8E359-FDCF-37C5-2A75-294C98D8C8B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/>
              <a:t>Instructions for the main room</a:t>
            </a:r>
          </a:p>
        </p:txBody>
      </p:sp>
    </p:spTree>
    <p:extLst>
      <p:ext uri="{BB962C8B-B14F-4D97-AF65-F5344CB8AC3E}">
        <p14:creationId xmlns:p14="http://schemas.microsoft.com/office/powerpoint/2010/main" val="2424091878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30B61-ADD4-7696-436A-5743E0BDE4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Title 1">
            <a:extLst>
              <a:ext uri="{FF2B5EF4-FFF2-40B4-BE49-F238E27FC236}">
                <a16:creationId xmlns:a16="http://schemas.microsoft.com/office/drawing/2014/main" id="{6F8F9185-DDE6-AE96-63AB-E55C61844C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Android</a:t>
            </a:r>
            <a:r>
              <a:rPr dirty="0"/>
              <a:t>: </a:t>
            </a:r>
            <a:r>
              <a:rPr lang="en-US" dirty="0"/>
              <a:t>Terminate Other Apps</a:t>
            </a:r>
            <a:endParaRPr dirty="0"/>
          </a:p>
        </p:txBody>
      </p:sp>
      <p:sp>
        <p:nvSpPr>
          <p:cNvPr id="143" name="Content Placeholder 2">
            <a:extLst>
              <a:ext uri="{FF2B5EF4-FFF2-40B4-BE49-F238E27FC236}">
                <a16:creationId xmlns:a16="http://schemas.microsoft.com/office/drawing/2014/main" id="{2484E32E-38C0-48CB-4048-42534D6F512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803148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33363" indent="-223838">
              <a:spcBef>
                <a:spcPts val="600"/>
              </a:spcBef>
              <a:spcAft>
                <a:spcPts val="2400"/>
              </a:spcAft>
              <a:defRPr sz="2400"/>
            </a:pPr>
            <a:r>
              <a:rPr lang="en-US" b="1" dirty="0"/>
              <a:t>Show the app-switcher using the </a:t>
            </a:r>
            <a:r>
              <a:rPr lang="en-US" b="1" i="1" dirty="0">
                <a:solidFill>
                  <a:srgbClr val="7030A0"/>
                </a:solidFill>
              </a:rPr>
              <a:t>three-line icon </a:t>
            </a:r>
            <a:r>
              <a:rPr lang="en-US" b="1" dirty="0"/>
              <a:t>or by swiping up halfway on the </a:t>
            </a:r>
            <a:r>
              <a:rPr lang="en-US" sz="2400" b="1" i="1" dirty="0">
                <a:solidFill>
                  <a:srgbClr val="7030A0"/>
                </a:solidFill>
              </a:rPr>
              <a:t>gesture bar </a:t>
            </a:r>
            <a:r>
              <a:rPr lang="en-US" b="1" dirty="0"/>
              <a:t>(white line)</a:t>
            </a:r>
          </a:p>
          <a:p>
            <a:pPr marL="233363" indent="-223838">
              <a:spcBef>
                <a:spcPts val="600"/>
              </a:spcBef>
              <a:spcAft>
                <a:spcPts val="2400"/>
              </a:spcAft>
              <a:defRPr sz="2400"/>
            </a:pPr>
            <a:r>
              <a:rPr lang="en-US" b="1" dirty="0">
                <a:solidFill>
                  <a:srgbClr val="215F9A"/>
                </a:solidFill>
              </a:rPr>
              <a:t>Be careful, don’t close Zoom!</a:t>
            </a:r>
          </a:p>
          <a:p>
            <a:pPr marL="233363" indent="-223838">
              <a:spcBef>
                <a:spcPts val="600"/>
              </a:spcBef>
              <a:spcAft>
                <a:spcPts val="2400"/>
              </a:spcAft>
              <a:defRPr sz="2400"/>
            </a:pPr>
            <a:r>
              <a:rPr lang="en-US" b="1" dirty="0"/>
              <a:t>Close everything 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except Zoom </a:t>
            </a:r>
            <a:r>
              <a:rPr lang="en-US" b="1" dirty="0"/>
              <a:t>by swiping the unneeded apps up and off the screen</a:t>
            </a:r>
          </a:p>
          <a:p>
            <a:pPr marL="233363" indent="-223838">
              <a:spcBef>
                <a:spcPts val="600"/>
              </a:spcBef>
              <a:spcAft>
                <a:spcPts val="1200"/>
              </a:spcAft>
              <a:defRPr sz="2400"/>
            </a:pPr>
            <a:r>
              <a:rPr lang="en-US" b="1" dirty="0"/>
              <a:t>Return to the home screen</a:t>
            </a:r>
          </a:p>
        </p:txBody>
      </p:sp>
      <p:pic>
        <p:nvPicPr>
          <p:cNvPr id="6" name="Picture 5" descr="A screenshot of a phone&#10;&#10;AI-generated content may be incorrect.">
            <a:extLst>
              <a:ext uri="{FF2B5EF4-FFF2-40B4-BE49-F238E27FC236}">
                <a16:creationId xmlns:a16="http://schemas.microsoft.com/office/drawing/2014/main" id="{879A49C6-E456-D9F1-105A-F3C476E83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4" t="4607" r="18701" b="21863"/>
          <a:stretch>
            <a:fillRect/>
          </a:stretch>
        </p:blipFill>
        <p:spPr>
          <a:xfrm>
            <a:off x="9220666" y="1835523"/>
            <a:ext cx="2700152" cy="4034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5826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20C54-1CCF-D775-3131-471B1FCAA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9BB19815-7BF5-DD84-E4CE-F3AFAAFF9EF7}"/>
              </a:ext>
            </a:extLst>
          </p:cNvPr>
          <p:cNvSpPr/>
          <p:nvPr/>
        </p:nvSpPr>
        <p:spPr>
          <a:xfrm>
            <a:off x="17619" y="0"/>
            <a:ext cx="12174382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6" name="Title 1">
            <a:extLst>
              <a:ext uri="{FF2B5EF4-FFF2-40B4-BE49-F238E27FC236}">
                <a16:creationId xmlns:a16="http://schemas.microsoft.com/office/drawing/2014/main" id="{391BFB53-DDE8-F427-AA94-07718E8B8A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Android</a:t>
            </a:r>
            <a:r>
              <a:rPr dirty="0"/>
              <a:t>: </a:t>
            </a:r>
            <a:r>
              <a:rPr lang="en-US" dirty="0"/>
              <a:t>Split Screen (1/2)</a:t>
            </a:r>
            <a:endParaRPr dirty="0"/>
          </a:p>
        </p:txBody>
      </p:sp>
      <p:sp>
        <p:nvSpPr>
          <p:cNvPr id="147" name="Content Placeholder 2">
            <a:extLst>
              <a:ext uri="{FF2B5EF4-FFF2-40B4-BE49-F238E27FC236}">
                <a16:creationId xmlns:a16="http://schemas.microsoft.com/office/drawing/2014/main" id="{91E7DEFC-55D3-DF25-272E-61C317469D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780796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2000"/>
              </a:spcAft>
              <a:defRPr b="1">
                <a:solidFill>
                  <a:srgbClr val="215F9A"/>
                </a:solidFill>
              </a:defRPr>
            </a:pPr>
            <a:r>
              <a:rPr lang="en-US" b="1" dirty="0">
                <a:solidFill>
                  <a:schemeClr val="tx1"/>
                </a:solidFill>
              </a:rPr>
              <a:t>Launch their browser of choice</a:t>
            </a:r>
          </a:p>
          <a:p>
            <a:pPr>
              <a:spcAft>
                <a:spcPts val="2000"/>
              </a:spcAft>
              <a:defRPr b="1">
                <a:solidFill>
                  <a:srgbClr val="215F9A"/>
                </a:solidFill>
              </a:defRPr>
            </a:pPr>
            <a:r>
              <a:rPr lang="en-US" b="1" dirty="0">
                <a:solidFill>
                  <a:schemeClr val="tx1"/>
                </a:solidFill>
              </a:rPr>
              <a:t>Tap the </a:t>
            </a:r>
            <a:r>
              <a:rPr lang="en-US" b="1" i="1" dirty="0">
                <a:solidFill>
                  <a:srgbClr val="7030A0"/>
                </a:solidFill>
              </a:rPr>
              <a:t>three-line icon </a:t>
            </a:r>
            <a:r>
              <a:rPr lang="en-US" b="1" dirty="0">
                <a:solidFill>
                  <a:schemeClr val="tx1"/>
                </a:solidFill>
              </a:rPr>
              <a:t>to go back to the switcher (or swipe up on the </a:t>
            </a:r>
            <a:r>
              <a:rPr lang="en-US" b="1" i="1" dirty="0">
                <a:solidFill>
                  <a:srgbClr val="7030A0"/>
                </a:solidFill>
              </a:rPr>
              <a:t>gesture bar</a:t>
            </a:r>
            <a:r>
              <a:rPr lang="en-US" b="1" dirty="0">
                <a:solidFill>
                  <a:schemeClr val="tx1"/>
                </a:solidFill>
              </a:rPr>
              <a:t>)</a:t>
            </a:r>
          </a:p>
          <a:p>
            <a:pPr>
              <a:spcAft>
                <a:spcPts val="600"/>
              </a:spcAft>
              <a:defRPr b="1">
                <a:solidFill>
                  <a:srgbClr val="215F9A"/>
                </a:solidFill>
              </a:defRPr>
            </a:pPr>
            <a:r>
              <a:rPr lang="en-US" b="1" dirty="0">
                <a:solidFill>
                  <a:schemeClr val="tx1"/>
                </a:solidFill>
              </a:rPr>
              <a:t>Tap and hold the Zoom icon, then </a:t>
            </a:r>
            <a:r>
              <a:rPr lang="en-US" b="1" i="1" dirty="0">
                <a:solidFill>
                  <a:srgbClr val="7030A0"/>
                </a:solidFill>
              </a:rPr>
              <a:t>Split Top</a:t>
            </a:r>
          </a:p>
          <a:p>
            <a:pPr lvl="1">
              <a:spcBef>
                <a:spcPts val="0"/>
              </a:spcBef>
              <a:spcAft>
                <a:spcPts val="2000"/>
              </a:spcAft>
              <a:defRPr b="1">
                <a:solidFill>
                  <a:srgbClr val="215F9A"/>
                </a:solidFill>
              </a:defRPr>
            </a:pPr>
            <a:r>
              <a:rPr lang="en-US" sz="2400">
                <a:solidFill>
                  <a:schemeClr val="tx1"/>
                </a:solidFill>
              </a:rPr>
              <a:t>In some </a:t>
            </a:r>
            <a:r>
              <a:rPr lang="en-US" sz="2400" dirty="0">
                <a:solidFill>
                  <a:schemeClr val="tx1"/>
                </a:solidFill>
              </a:rPr>
              <a:t>versions, tap and hold the Zoom icon and drop it on the top half of the screen</a:t>
            </a:r>
          </a:p>
          <a:p>
            <a:pPr>
              <a:defRPr b="1">
                <a:solidFill>
                  <a:srgbClr val="215F9A"/>
                </a:solidFill>
              </a:defRPr>
            </a:pPr>
            <a:r>
              <a:rPr lang="en-US" dirty="0">
                <a:solidFill>
                  <a:schemeClr val="tx1"/>
                </a:solidFill>
              </a:rPr>
              <a:t>Tap the browser to fill the bottom half</a:t>
            </a:r>
          </a:p>
        </p:txBody>
      </p:sp>
      <p:pic>
        <p:nvPicPr>
          <p:cNvPr id="6" name="Picture 5" descr="A screenshot of a phone&#10;&#10;AI-generated content may be incorrect.">
            <a:extLst>
              <a:ext uri="{FF2B5EF4-FFF2-40B4-BE49-F238E27FC236}">
                <a16:creationId xmlns:a16="http://schemas.microsoft.com/office/drawing/2014/main" id="{7C6403D9-926A-C589-8743-A5C7623B90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6038" y="1690687"/>
            <a:ext cx="2721642" cy="45472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65CD74D-94A6-5D4B-5B50-03A3D3AFDF6A}"/>
              </a:ext>
            </a:extLst>
          </p:cNvPr>
          <p:cNvSpPr/>
          <p:nvPr/>
        </p:nvSpPr>
        <p:spPr>
          <a:xfrm>
            <a:off x="9681882" y="2848983"/>
            <a:ext cx="2111190" cy="314961"/>
          </a:xfrm>
          <a:prstGeom prst="roundRect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75935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5A5793-5C1F-1CAF-B8B2-A196ABE46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FD56F638-7DAC-F1E3-CC7C-EDD3C9D9084F}"/>
              </a:ext>
            </a:extLst>
          </p:cNvPr>
          <p:cNvSpPr/>
          <p:nvPr/>
        </p:nvSpPr>
        <p:spPr>
          <a:xfrm>
            <a:off x="17619" y="0"/>
            <a:ext cx="12174382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46" name="Title 1">
            <a:extLst>
              <a:ext uri="{FF2B5EF4-FFF2-40B4-BE49-F238E27FC236}">
                <a16:creationId xmlns:a16="http://schemas.microsoft.com/office/drawing/2014/main" id="{E5CAA32D-9D6C-3121-388A-523B711072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Android</a:t>
            </a:r>
            <a:r>
              <a:rPr dirty="0"/>
              <a:t>: </a:t>
            </a:r>
            <a:r>
              <a:rPr lang="en-US" dirty="0"/>
              <a:t>Split Screen (2/2)</a:t>
            </a:r>
            <a:endParaRPr dirty="0"/>
          </a:p>
        </p:txBody>
      </p:sp>
      <p:sp>
        <p:nvSpPr>
          <p:cNvPr id="147" name="Content Placeholder 2">
            <a:extLst>
              <a:ext uri="{FF2B5EF4-FFF2-40B4-BE49-F238E27FC236}">
                <a16:creationId xmlns:a16="http://schemas.microsoft.com/office/drawing/2014/main" id="{AE1B8366-C878-B88C-2E2F-704BD8101A9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7807960" cy="4351338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215F9A"/>
                </a:solidFill>
              </a:defRPr>
            </a:pPr>
            <a:r>
              <a:rPr lang="en-US" b="1" dirty="0">
                <a:solidFill>
                  <a:schemeClr val="tx1"/>
                </a:solidFill>
              </a:rPr>
              <a:t>Adjust the divider between the top and bottom so the Zoom portion is about a third of the display</a:t>
            </a:r>
          </a:p>
          <a:p>
            <a:pPr>
              <a:defRPr b="1">
                <a:solidFill>
                  <a:srgbClr val="215F9A"/>
                </a:solidFill>
              </a:defRPr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Be sure not to make zoom so small that it disappears</a:t>
            </a:r>
          </a:p>
        </p:txBody>
      </p:sp>
      <p:sp>
        <p:nvSpPr>
          <p:cNvPr id="148" name="Next Slid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AC13711-9A20-63BF-5767-D42DFB22C7ED}"/>
              </a:ext>
            </a:extLst>
          </p:cNvPr>
          <p:cNvSpPr/>
          <p:nvPr/>
        </p:nvSpPr>
        <p:spPr>
          <a:xfrm>
            <a:off x="940374" y="5346065"/>
            <a:ext cx="3184585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Continue to Browser Setup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A screenshot of a video chat&#10;&#10;AI-generated content may be incorrect.">
            <a:extLst>
              <a:ext uri="{FF2B5EF4-FFF2-40B4-BE49-F238E27FC236}">
                <a16:creationId xmlns:a16="http://schemas.microsoft.com/office/drawing/2014/main" id="{A26714E5-EF3A-6BC1-A316-18DAB4B687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575" y="1188850"/>
            <a:ext cx="2639916" cy="471722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DDFA855-12DD-7D07-41D1-3A4D65DD5621}"/>
              </a:ext>
            </a:extLst>
          </p:cNvPr>
          <p:cNvSpPr/>
          <p:nvPr/>
        </p:nvSpPr>
        <p:spPr>
          <a:xfrm>
            <a:off x="9936480" y="2611120"/>
            <a:ext cx="985520" cy="172720"/>
          </a:xfrm>
          <a:prstGeom prst="roundRect">
            <a:avLst/>
          </a:prstGeom>
          <a:noFill/>
          <a:ln w="381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2020487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9F73B-A3B9-4320-8D36-C0DB87A756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le 1">
            <a:extLst>
              <a:ext uri="{FF2B5EF4-FFF2-40B4-BE49-F238E27FC236}">
                <a16:creationId xmlns:a16="http://schemas.microsoft.com/office/drawing/2014/main" id="{87CCCB57-6A4C-B2D7-59CC-228DDFCB4B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Linux: </a:t>
            </a:r>
            <a:r>
              <a:rPr dirty="0"/>
              <a:t>Start Sharing</a:t>
            </a:r>
          </a:p>
        </p:txBody>
      </p:sp>
      <p:sp>
        <p:nvSpPr>
          <p:cNvPr id="129" name="Content Placeholder 2">
            <a:extLst>
              <a:ext uri="{FF2B5EF4-FFF2-40B4-BE49-F238E27FC236}">
                <a16:creationId xmlns:a16="http://schemas.microsoft.com/office/drawing/2014/main" id="{CC098831-2780-FF93-E0BD-1705A0F0F58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en-US" dirty="0">
                <a:solidFill>
                  <a:schemeClr val="tx1"/>
                </a:solidFill>
              </a:rPr>
              <a:t>Zoom in the browser: </a:t>
            </a:r>
            <a:r>
              <a:rPr lang="en-US" b="1" dirty="0">
                <a:solidFill>
                  <a:srgbClr val="215F9A"/>
                </a:solidFill>
              </a:rPr>
              <a:t>Be sure not to close the Zoom tab!</a:t>
            </a:r>
          </a:p>
          <a:p>
            <a:pPr>
              <a:spcBef>
                <a:spcPts val="3600"/>
              </a:spcBef>
              <a:defRPr b="1"/>
            </a:pPr>
            <a:r>
              <a:rPr dirty="0"/>
              <a:t>Press the green </a:t>
            </a:r>
            <a:r>
              <a:rPr sz="2400" i="1" dirty="0">
                <a:solidFill>
                  <a:srgbClr val="7030A0"/>
                </a:solidFill>
              </a:rPr>
              <a:t>Share</a:t>
            </a:r>
            <a:r>
              <a:rPr dirty="0"/>
              <a:t> button with up arrow at</a:t>
            </a:r>
            <a:br>
              <a:rPr lang="en-US" dirty="0"/>
            </a:br>
            <a:r>
              <a:rPr lang="en-US" dirty="0"/>
              <a:t>the </a:t>
            </a:r>
            <a:r>
              <a:rPr dirty="0"/>
              <a:t>bottom of Zoom </a:t>
            </a:r>
            <a:r>
              <a:rPr lang="en-US" dirty="0"/>
              <a:t>tab</a:t>
            </a:r>
            <a:endParaRPr dirty="0"/>
          </a:p>
          <a:p>
            <a:pPr>
              <a:spcBef>
                <a:spcPts val="3600"/>
              </a:spcBef>
              <a:defRPr b="1"/>
            </a:pPr>
            <a:r>
              <a:rPr dirty="0"/>
              <a:t>Now Press the blue </a:t>
            </a:r>
            <a:r>
              <a:rPr sz="2400" i="1" dirty="0">
                <a:solidFill>
                  <a:srgbClr val="7030A0"/>
                </a:solidFill>
              </a:rPr>
              <a:t>Share</a:t>
            </a:r>
            <a:r>
              <a:rPr dirty="0"/>
              <a:t> button </a:t>
            </a:r>
            <a:r>
              <a:rPr lang="en-US" dirty="0"/>
              <a:t>at the bottom</a:t>
            </a:r>
            <a:br>
              <a:rPr lang="en-US" dirty="0"/>
            </a:br>
            <a:r>
              <a:rPr lang="en-US" dirty="0"/>
              <a:t>of the new window that just popped up</a:t>
            </a:r>
          </a:p>
        </p:txBody>
      </p:sp>
      <p:pic>
        <p:nvPicPr>
          <p:cNvPr id="130" name="Picture 4" descr="Picture 4">
            <a:extLst>
              <a:ext uri="{FF2B5EF4-FFF2-40B4-BE49-F238E27FC236}">
                <a16:creationId xmlns:a16="http://schemas.microsoft.com/office/drawing/2014/main" id="{D37F651E-569B-8249-BC42-8ABEE5A65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9169" y="2711629"/>
            <a:ext cx="965200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Picture 6" descr="Picture 6">
            <a:extLst>
              <a:ext uri="{FF2B5EF4-FFF2-40B4-BE49-F238E27FC236}">
                <a16:creationId xmlns:a16="http://schemas.microsoft.com/office/drawing/2014/main" id="{244F6D1B-6297-72B9-50FB-DF0633D0F5F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083"/>
          <a:stretch>
            <a:fillRect/>
          </a:stretch>
        </p:blipFill>
        <p:spPr>
          <a:xfrm>
            <a:off x="9559169" y="4001294"/>
            <a:ext cx="1117600" cy="4265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6291895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3AF43-056E-30FB-124A-FAF2108437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E4408447-7612-70C4-4910-D9FA75931E7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Linux – From the UI</a:t>
            </a: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7159D236-4980-A344-2BD7-CF02CF63DD2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2200"/>
              </a:spcBef>
              <a:defRPr b="1"/>
            </a:pPr>
            <a:r>
              <a:rPr lang="en-US" dirty="0"/>
              <a:t>Explore the items on the taskbar</a:t>
            </a:r>
          </a:p>
          <a:p>
            <a:pPr lvl="1">
              <a:defRPr b="1"/>
            </a:pPr>
            <a:r>
              <a:rPr lang="en-US" sz="2400" b="0" dirty="0"/>
              <a:t>Check and clear clipboard history if present</a:t>
            </a:r>
          </a:p>
          <a:p>
            <a:pPr lvl="1">
              <a:defRPr b="1"/>
            </a:pPr>
            <a:r>
              <a:rPr lang="en-US" sz="2400" b="0" dirty="0"/>
              <a:t>Check for a Caret to see what it reveals</a:t>
            </a:r>
          </a:p>
          <a:p>
            <a:pPr lvl="1">
              <a:defRPr b="1"/>
            </a:pPr>
            <a:r>
              <a:rPr lang="en-US" sz="2400" b="0" dirty="0"/>
              <a:t>Close apps other than Zoom</a:t>
            </a:r>
            <a:r>
              <a:rPr lang="en-US" sz="2400" dirty="0"/>
              <a:t> </a:t>
            </a:r>
            <a:r>
              <a:rPr lang="en-US" sz="2400" b="0" dirty="0"/>
              <a:t>and the browser</a:t>
            </a:r>
          </a:p>
          <a:p>
            <a:pPr marL="0" indent="0">
              <a:spcBef>
                <a:spcPts val="2200"/>
              </a:spcBef>
              <a:buNone/>
              <a:defRPr b="1"/>
            </a:pPr>
            <a:endParaRPr lang="en-US" sz="2400" b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B5668-E935-45D7-CF1A-D56DE56EF442}"/>
              </a:ext>
            </a:extLst>
          </p:cNvPr>
          <p:cNvGrpSpPr/>
          <p:nvPr/>
        </p:nvGrpSpPr>
        <p:grpSpPr>
          <a:xfrm>
            <a:off x="1382486" y="3984636"/>
            <a:ext cx="3055445" cy="2105239"/>
            <a:chOff x="838200" y="4071724"/>
            <a:chExt cx="3055445" cy="2105239"/>
          </a:xfrm>
        </p:grpSpPr>
        <p:pic>
          <p:nvPicPr>
            <p:cNvPr id="14" name="Picture 13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F40BE665-3EBB-4B36-1DB9-0BA8AE4CD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00" y="4142413"/>
              <a:ext cx="3055445" cy="203455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CF9D3F8-F931-3186-48CA-5429EE1CD29E}"/>
                </a:ext>
              </a:extLst>
            </p:cNvPr>
            <p:cNvSpPr/>
            <p:nvPr/>
          </p:nvSpPr>
          <p:spPr>
            <a:xfrm>
              <a:off x="2783085" y="4071724"/>
              <a:ext cx="363255" cy="402953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031547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718FEB-4223-EF38-56FA-23C79C738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956913BE-D82C-AD24-C792-10BC1CAEF1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Linux – Multiple Displays</a:t>
            </a:r>
            <a:endParaRPr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AEF37F57-5091-D254-A115-308E1B75F4E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en-US" b="1" dirty="0"/>
              <a:t>Open Display Settings</a:t>
            </a:r>
          </a:p>
          <a:p>
            <a:pPr lvl="1">
              <a:tabLst>
                <a:tab pos="3768725" algn="l"/>
              </a:tabLst>
              <a:defRPr b="1"/>
            </a:pPr>
            <a:r>
              <a:rPr lang="en-US" sz="2400" b="0" dirty="0"/>
              <a:t>Right click on the desktop and click </a:t>
            </a:r>
            <a:r>
              <a:rPr lang="en-US" sz="2400" b="0" i="1" dirty="0">
                <a:solidFill>
                  <a:schemeClr val="accent5">
                    <a:lumMod val="75000"/>
                  </a:schemeClr>
                </a:solidFill>
              </a:rPr>
              <a:t>Display Settings</a:t>
            </a:r>
            <a:br>
              <a:rPr lang="en-US" sz="2400" b="0" i="1" dirty="0">
                <a:solidFill>
                  <a:schemeClr val="accent5">
                    <a:lumMod val="75000"/>
                  </a:schemeClr>
                </a:solidFill>
              </a:rPr>
            </a:br>
            <a:r>
              <a:rPr lang="en-US" sz="2400" b="0" i="1" dirty="0">
                <a:solidFill>
                  <a:schemeClr val="accent5">
                    <a:lumMod val="75000"/>
                  </a:schemeClr>
                </a:solidFill>
              </a:rPr>
              <a:t>	</a:t>
            </a:r>
            <a:r>
              <a:rPr lang="en-US" sz="2400" b="1" i="1" dirty="0"/>
              <a:t>or</a:t>
            </a:r>
            <a:br>
              <a:rPr lang="en-US" sz="2400" i="1" dirty="0"/>
            </a:br>
            <a:r>
              <a:rPr lang="en-US" sz="2400" b="0" dirty="0"/>
              <a:t>Open the Settings App, then choose </a:t>
            </a:r>
            <a:r>
              <a:rPr lang="en-US" sz="2400" b="0" i="1" dirty="0">
                <a:solidFill>
                  <a:schemeClr val="accent5">
                    <a:lumMod val="75000"/>
                  </a:schemeClr>
                </a:solidFill>
              </a:rPr>
              <a:t>Displays</a:t>
            </a:r>
          </a:p>
          <a:p>
            <a:pPr lvl="1">
              <a:defRPr b="1"/>
            </a:pPr>
            <a:r>
              <a:rPr lang="en-US" sz="2400" b="0" dirty="0"/>
              <a:t>If multiple displays </a:t>
            </a:r>
            <a:r>
              <a:rPr lang="en-US" sz="2400" b="0"/>
              <a:t>are shown, </a:t>
            </a:r>
            <a:r>
              <a:rPr lang="en-US" sz="2400" b="0" dirty="0"/>
              <a:t>disable all but one</a:t>
            </a:r>
          </a:p>
        </p:txBody>
      </p:sp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CFEA707-9583-C4F7-7AB9-F9DC14A4E9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09" y="4299536"/>
            <a:ext cx="1731735" cy="1928710"/>
          </a:xfrm>
          <a:prstGeom prst="rect">
            <a:avLst/>
          </a:prstGeom>
        </p:spPr>
      </p:pic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222E2B0-18B3-BE31-9918-C910E02D77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934" y="4299536"/>
            <a:ext cx="2301826" cy="1966305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C11A541-B0FD-7F1F-60EC-9D7C4CA9B5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379" y="4299536"/>
            <a:ext cx="2301827" cy="1974109"/>
          </a:xfrm>
          <a:prstGeom prst="rect">
            <a:avLst/>
          </a:prstGeom>
        </p:spPr>
      </p:pic>
      <p:pic>
        <p:nvPicPr>
          <p:cNvPr id="9" name="Picture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AC0CF15-BECC-5D98-5A3E-06FF8B3997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284" y="4299536"/>
            <a:ext cx="2435909" cy="19719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FEB8B55-04E8-2D28-4E54-5E6CB92CDB6D}"/>
              </a:ext>
            </a:extLst>
          </p:cNvPr>
          <p:cNvSpPr txBox="1"/>
          <p:nvPr/>
        </p:nvSpPr>
        <p:spPr>
          <a:xfrm>
            <a:off x="1232809" y="6265842"/>
            <a:ext cx="228462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Right click desktop    </a:t>
            </a:r>
            <a:r>
              <a:rPr kumimoji="0" lang="en-US" sz="12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or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D692D0-A183-63D3-75EB-C96761D83D15}"/>
              </a:ext>
            </a:extLst>
          </p:cNvPr>
          <p:cNvSpPr txBox="1"/>
          <p:nvPr/>
        </p:nvSpPr>
        <p:spPr>
          <a:xfrm>
            <a:off x="6191932" y="6265840"/>
            <a:ext cx="230182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Check for multiple displays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EC4764-F450-AE20-B481-4E7A6D634E88}"/>
              </a:ext>
            </a:extLst>
          </p:cNvPr>
          <p:cNvSpPr txBox="1"/>
          <p:nvPr/>
        </p:nvSpPr>
        <p:spPr>
          <a:xfrm>
            <a:off x="3360285" y="6265841"/>
            <a:ext cx="2435908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Open Settings App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B901DB-0F19-007C-DD3A-61EFC9AAF697}"/>
              </a:ext>
            </a:extLst>
          </p:cNvPr>
          <p:cNvSpPr txBox="1"/>
          <p:nvPr/>
        </p:nvSpPr>
        <p:spPr>
          <a:xfrm>
            <a:off x="8925378" y="6273645"/>
            <a:ext cx="230182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Disable other displays</a:t>
            </a:r>
          </a:p>
        </p:txBody>
      </p:sp>
    </p:spTree>
    <p:extLst>
      <p:ext uri="{BB962C8B-B14F-4D97-AF65-F5344CB8AC3E}">
        <p14:creationId xmlns:p14="http://schemas.microsoft.com/office/powerpoint/2010/main" val="2224929760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C572E-29D3-AE7C-8FDA-8A273336C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0900B9A3-5A36-6944-ACE3-53E945A84F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Linux – Multiple Desktops</a:t>
            </a:r>
            <a:endParaRPr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F2D45606-DD7C-6BA7-EE02-8032E8F40E2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6450302" cy="43513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en-US" sz="2400" b="0" dirty="0"/>
              <a:t>Click the App Launcher and look for multiple desktops at the top</a:t>
            </a:r>
          </a:p>
          <a:p>
            <a:pPr>
              <a:defRPr b="1"/>
            </a:pPr>
            <a:r>
              <a:rPr lang="en-US" sz="2400" b="0" dirty="0"/>
              <a:t>If that doesn’t work, check for desktop icons in the taskbar</a:t>
            </a:r>
          </a:p>
          <a:p>
            <a:pPr>
              <a:defRPr b="1"/>
            </a:pPr>
            <a:r>
              <a:rPr lang="en-US" sz="2400" b="0" dirty="0"/>
              <a:t>There may be empty desktops that you can’t close. It’s OK as long as they are empty.</a:t>
            </a:r>
          </a:p>
          <a:p>
            <a:pPr>
              <a:defRPr b="1"/>
            </a:pPr>
            <a:r>
              <a:rPr lang="en-US" sz="2400" b="0" dirty="0"/>
              <a:t>Look for “Workspaces” in Settings/</a:t>
            </a:r>
            <a:r>
              <a:rPr lang="en-US" sz="2400" b="0" dirty="0" err="1"/>
              <a:t>Prefs</a:t>
            </a:r>
            <a:endParaRPr lang="en-US" sz="2400" b="0" dirty="0"/>
          </a:p>
          <a:p>
            <a:pPr>
              <a:defRPr b="1"/>
            </a:pPr>
            <a:r>
              <a:rPr lang="en-US" sz="2400" dirty="0"/>
              <a:t>No luck?</a:t>
            </a:r>
            <a:r>
              <a:rPr lang="en-US" sz="2400" b="0" dirty="0"/>
              <a:t> </a:t>
            </a:r>
            <a:r>
              <a:rPr lang="en-US" sz="2400" b="0" dirty="0">
                <a:hlinkClick r:id="rId3" action="ppaction://hlinksldjump"/>
              </a:rPr>
              <a:t>Try using keyboard shortcuts</a:t>
            </a:r>
            <a:endParaRPr lang="en-US" sz="2400" b="0" dirty="0"/>
          </a:p>
          <a:p>
            <a:pPr>
              <a:spcBef>
                <a:spcPts val="2200"/>
              </a:spcBef>
              <a:defRPr b="1"/>
            </a:pPr>
            <a:r>
              <a:rPr lang="en-US" sz="2400" b="1" dirty="0"/>
              <a:t>Otherwise</a:t>
            </a:r>
            <a:r>
              <a:rPr lang="en-US" sz="2400" b="0" dirty="0"/>
              <a:t>, </a:t>
            </a:r>
            <a:r>
              <a:rPr lang="en-US" sz="2400" b="0" dirty="0">
                <a:hlinkClick r:id="rId4" action="ppaction://hlinksldjump"/>
              </a:rPr>
              <a:t>Continue to Terminal commands</a:t>
            </a:r>
            <a:endParaRPr lang="en-US" sz="2400" b="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8A28838-A621-7129-D71C-D06E1018BE51}"/>
              </a:ext>
            </a:extLst>
          </p:cNvPr>
          <p:cNvGrpSpPr/>
          <p:nvPr/>
        </p:nvGrpSpPr>
        <p:grpSpPr>
          <a:xfrm>
            <a:off x="7467484" y="1965791"/>
            <a:ext cx="4366321" cy="3280331"/>
            <a:chOff x="7467484" y="1825625"/>
            <a:chExt cx="4366321" cy="3280331"/>
          </a:xfrm>
        </p:grpSpPr>
        <p:pic>
          <p:nvPicPr>
            <p:cNvPr id="4" name="Picture 3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6479A31E-E021-8885-720D-64D701B8AC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67484" y="1825625"/>
              <a:ext cx="4310429" cy="3232822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36F6179-3B40-6AF9-8FCB-627D80167DD3}"/>
                </a:ext>
              </a:extLst>
            </p:cNvPr>
            <p:cNvSpPr/>
            <p:nvPr/>
          </p:nvSpPr>
          <p:spPr>
            <a:xfrm>
              <a:off x="8861924" y="2417306"/>
              <a:ext cx="1506447" cy="533072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8C93DFA5-F971-FD37-8661-62F373B33E1D}"/>
                </a:ext>
              </a:extLst>
            </p:cNvPr>
            <p:cNvSpPr/>
            <p:nvPr/>
          </p:nvSpPr>
          <p:spPr>
            <a:xfrm>
              <a:off x="11353801" y="4660312"/>
              <a:ext cx="480004" cy="445644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85CD352-22B9-4BED-D3E5-595BB595F5FA}"/>
              </a:ext>
            </a:extLst>
          </p:cNvPr>
          <p:cNvGrpSpPr/>
          <p:nvPr/>
        </p:nvGrpSpPr>
        <p:grpSpPr>
          <a:xfrm>
            <a:off x="8282994" y="6042864"/>
            <a:ext cx="2809157" cy="1079843"/>
            <a:chOff x="8282994" y="5568980"/>
            <a:chExt cx="2809157" cy="1079843"/>
          </a:xfrm>
        </p:grpSpPr>
        <p:pic>
          <p:nvPicPr>
            <p:cNvPr id="10" name="Picture 9" descr="A computer screen with a blue and grey square&#10;&#10;AI-generated content may be incorrect.">
              <a:extLst>
                <a:ext uri="{FF2B5EF4-FFF2-40B4-BE49-F238E27FC236}">
                  <a16:creationId xmlns:a16="http://schemas.microsoft.com/office/drawing/2014/main" id="{FD2D74C0-14A3-3500-B7C3-E2A04060B3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2994" y="5568980"/>
              <a:ext cx="2809157" cy="1079843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E06EDAD-44F3-43A1-35D4-CEDABE9A2B62}"/>
                </a:ext>
              </a:extLst>
            </p:cNvPr>
            <p:cNvSpPr/>
            <p:nvPr/>
          </p:nvSpPr>
          <p:spPr>
            <a:xfrm>
              <a:off x="9390955" y="5920239"/>
              <a:ext cx="927749" cy="307025"/>
            </a:xfrm>
            <a:prstGeom prst="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86DCEDB-F4A0-3FF9-443B-892D9818C720}"/>
              </a:ext>
            </a:extLst>
          </p:cNvPr>
          <p:cNvSpPr txBox="1"/>
          <p:nvPr/>
        </p:nvSpPr>
        <p:spPr>
          <a:xfrm>
            <a:off x="8545258" y="5326235"/>
            <a:ext cx="228462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App Launcher</a:t>
            </a:r>
          </a:p>
          <a:p>
            <a:pPr algn="ctr"/>
            <a:r>
              <a:rPr kumimoji="0" lang="en-US" sz="1200" b="1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or</a:t>
            </a:r>
            <a:r>
              <a:rPr lang="en-US" sz="1200" dirty="0"/>
              <a:t> </a:t>
            </a:r>
          </a:p>
          <a:p>
            <a:pPr algn="ctr"/>
            <a:r>
              <a:rPr lang="en-US" sz="1200" dirty="0"/>
              <a:t>Desktop icons</a:t>
            </a:r>
            <a:endParaRPr kumimoji="0" lang="en-US" sz="1200" b="1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9688608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71A5D4-28FE-015F-E0CA-49BC6ABD4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F85CBB12-501A-A8C1-6076-A9E5F9B30E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Linux – Multiple Desktop hot-keys</a:t>
            </a:r>
            <a:endParaRPr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6EE156B-8D4F-58A9-6A37-915ABABEE0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Common Distributions and </a:t>
            </a:r>
            <a:r>
              <a:rPr lang="en-US" sz="2400"/>
              <a:t>Desktop Environments</a:t>
            </a:r>
            <a:endParaRPr lang="en-US" dirty="0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2290407B-884E-8B13-5824-0354DCCA18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0265133"/>
              </p:ext>
            </p:extLst>
          </p:nvPr>
        </p:nvGraphicFramePr>
        <p:xfrm>
          <a:off x="1167384" y="2513192"/>
          <a:ext cx="9585961" cy="2845324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3282696">
                  <a:extLst>
                    <a:ext uri="{9D8B030D-6E8A-4147-A177-3AD203B41FA5}">
                      <a16:colId xmlns:a16="http://schemas.microsoft.com/office/drawing/2014/main" val="2024479372"/>
                    </a:ext>
                  </a:extLst>
                </a:gridCol>
                <a:gridCol w="3706368">
                  <a:extLst>
                    <a:ext uri="{9D8B030D-6E8A-4147-A177-3AD203B41FA5}">
                      <a16:colId xmlns:a16="http://schemas.microsoft.com/office/drawing/2014/main" val="1537110305"/>
                    </a:ext>
                  </a:extLst>
                </a:gridCol>
                <a:gridCol w="2596897">
                  <a:extLst>
                    <a:ext uri="{9D8B030D-6E8A-4147-A177-3AD203B41FA5}">
                      <a16:colId xmlns:a16="http://schemas.microsoft.com/office/drawing/2014/main" val="2849841740"/>
                    </a:ext>
                  </a:extLst>
                </a:gridCol>
              </a:tblGrid>
              <a:tr h="388675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Desktop Environment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Show Workspaces / Overview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Switch Workspaces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9773411"/>
                  </a:ext>
                </a:extLst>
              </a:tr>
              <a:tr h="383459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GNOME </a:t>
                      </a: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(Fedora, Debian, Ubuntu)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Super (Windows key)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Super + </a:t>
                      </a:r>
                      <a:r>
                        <a:rPr lang="en-US" sz="18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PgUp</a:t>
                      </a: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/ </a:t>
                      </a:r>
                      <a:r>
                        <a:rPr lang="en-US" sz="18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PgDn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8642866"/>
                  </a:ext>
                </a:extLst>
              </a:tr>
              <a:tr h="414638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KDE </a:t>
                      </a: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</a:t>
                      </a:r>
                      <a:r>
                        <a:rPr lang="en-US" sz="14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Kubuntu</a:t>
                      </a: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Check for taskbar icons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Ctrl + F1 to</a:t>
                      </a:r>
                      <a:r>
                        <a:rPr lang="en-US" sz="1800" dirty="0"/>
                        <a:t> </a:t>
                      </a: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Ctrl + F8</a:t>
                      </a:r>
                      <a:endParaRPr lang="en-US" sz="1800" dirty="0"/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3492336"/>
                  </a:ext>
                </a:extLst>
              </a:tr>
              <a:tr h="414638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Cinnamon </a:t>
                      </a:r>
                      <a:r>
                        <a:rPr lang="en-US" sz="14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(Linux Mint)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Ctrl + Alt + </a:t>
                      </a:r>
                      <a:r>
                        <a:rPr lang="en-US" sz="1800" dirty="0"/>
                        <a:t>↑</a:t>
                      </a: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Ctrl + Alt + </a:t>
                      </a:r>
                      <a:r>
                        <a:rPr lang="en-US" sz="1800" dirty="0"/>
                        <a:t>← / →</a:t>
                      </a: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0085139"/>
                  </a:ext>
                </a:extLst>
              </a:tr>
              <a:tr h="414638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Xfce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Check for taskbar icons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Ctrl + Alt + </a:t>
                      </a:r>
                      <a:r>
                        <a:rPr lang="en-US" sz="1800" dirty="0"/>
                        <a:t>← / →</a:t>
                      </a: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4265923"/>
                  </a:ext>
                </a:extLst>
              </a:tr>
              <a:tr h="414638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MATE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Check for taskbar icons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Ctrl + Alt + </a:t>
                      </a:r>
                      <a:r>
                        <a:rPr lang="en-US" sz="1800" dirty="0"/>
                        <a:t>← / →</a:t>
                      </a: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77328733"/>
                  </a:ext>
                </a:extLst>
              </a:tr>
              <a:tr h="414638">
                <a:tc>
                  <a:txBody>
                    <a:bodyPr/>
                    <a:lstStyle/>
                    <a:p>
                      <a:pPr marL="91440" algn="l" fontAlgn="b"/>
                      <a:r>
                        <a:rPr lang="en-US" sz="18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LXQt</a:t>
                      </a:r>
                      <a:r>
                        <a:rPr lang="en-US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/ LXDE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u="none" strike="noStrike">
                          <a:solidFill>
                            <a:srgbClr val="000000"/>
                          </a:solidFill>
                          <a:effectLst/>
                        </a:rPr>
                        <a:t>Check for taskbar icons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91440" algn="l"/>
                      <a:r>
                        <a:rPr lang="en-US" sz="1800" dirty="0"/>
                        <a:t>Ctrl + Alt + ← / →</a:t>
                      </a:r>
                    </a:p>
                  </a:txBody>
                  <a:tcPr marL="8529" marR="8529" marT="8529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7696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2591333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DF07E-B501-98C7-46DF-58808647C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FE02A6D0-CAC3-0AC3-85E5-68F4F4F1B2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Linux – From a Terminal</a:t>
            </a:r>
            <a:endParaRPr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574910E4-C55C-2EF9-2608-796CB45E6D1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401457" cy="43513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  <a:defRPr b="1"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COMMAND</a:t>
            </a:r>
          </a:p>
          <a:p>
            <a:pPr marL="0" indent="0">
              <a:buNone/>
              <a:defRPr b="1"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$ </a:t>
            </a:r>
            <a:r>
              <a:rPr lang="en-US" sz="1800" dirty="0" err="1"/>
              <a:t>ps</a:t>
            </a:r>
            <a:r>
              <a:rPr lang="en-US" sz="1800" dirty="0"/>
              <a:t> aux | grep -E '</a:t>
            </a:r>
            <a:r>
              <a:rPr lang="en-US" sz="1800" dirty="0" err="1"/>
              <a:t>X|wayland</a:t>
            </a:r>
            <a:r>
              <a:rPr lang="en-US" sz="1800" dirty="0"/>
              <a:t>'</a:t>
            </a: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  <a:defRPr b="1"/>
            </a:pP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  <a:defRPr b="1"/>
            </a:pP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  <a:defRPr b="1"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$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systemd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-detect-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virt</a:t>
            </a: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  <a:defRPr b="1"/>
            </a:pP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  <a:defRPr b="1"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$ who</a:t>
            </a:r>
          </a:p>
          <a:p>
            <a:pPr marL="0" indent="0">
              <a:buNone/>
              <a:defRPr b="1"/>
            </a:pPr>
            <a:endParaRPr lang="en-US" sz="18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  <a:defRPr b="1"/>
            </a:pP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$ </a:t>
            </a:r>
            <a:r>
              <a:rPr lang="en-US" sz="1800" dirty="0" err="1">
                <a:latin typeface="Consolas" panose="020B0609020204030204" pitchFamily="49" charset="0"/>
                <a:cs typeface="Consolas" panose="020B0609020204030204" pitchFamily="49" charset="0"/>
              </a:rPr>
              <a:t>wmctrl</a:t>
            </a:r>
            <a:r>
              <a:rPr lang="en-US" sz="1800" dirty="0">
                <a:latin typeface="Consolas" panose="020B0609020204030204" pitchFamily="49" charset="0"/>
                <a:cs typeface="Consolas" panose="020B0609020204030204" pitchFamily="49" charset="0"/>
              </a:rPr>
              <a:t> -d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F384903-0FEE-A245-70BF-93045BFC74C8}"/>
              </a:ext>
            </a:extLst>
          </p:cNvPr>
          <p:cNvSpPr txBox="1">
            <a:spLocks/>
          </p:cNvSpPr>
          <p:nvPr/>
        </p:nvSpPr>
        <p:spPr>
          <a:xfrm>
            <a:off x="4787722" y="1825625"/>
            <a:ext cx="6558641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 hangingPunct="1">
              <a:buNone/>
              <a:defRPr b="1"/>
            </a:pPr>
            <a:r>
              <a:rPr lang="en-US" sz="1800" b="1" dirty="0">
                <a:latin typeface="Consolas" panose="020B0609020204030204" pitchFamily="49" charset="0"/>
                <a:cs typeface="Consolas" panose="020B0609020204030204" pitchFamily="49" charset="0"/>
              </a:rPr>
              <a:t>NOTES</a:t>
            </a:r>
          </a:p>
          <a:p>
            <a:pPr marL="0" indent="0" hangingPunct="1">
              <a:buNone/>
              <a:defRPr b="1"/>
            </a:pPr>
            <a:r>
              <a:rPr lang="en-US" sz="1800" b="1" dirty="0">
                <a:latin typeface="Consolas" panose="020B0609020204030204" pitchFamily="49" charset="0"/>
                <a:cs typeface="Consolas" panose="020B0609020204030204" pitchFamily="49" charset="0"/>
              </a:rPr>
              <a:t>Check for multiple instances (e.g. Xorg:0, Xorg:1)</a:t>
            </a:r>
          </a:p>
          <a:p>
            <a:pPr marL="0" indent="0" hangingPunct="1">
              <a:buNone/>
              <a:defRPr b="1"/>
            </a:pPr>
            <a:r>
              <a:rPr lang="en-US" sz="1800" b="1" dirty="0">
                <a:latin typeface="Consolas" panose="020B0609020204030204" pitchFamily="49" charset="0"/>
                <a:cs typeface="Consolas" panose="020B0609020204030204" pitchFamily="49" charset="0"/>
              </a:rPr>
              <a:t>Or X and Wayland, or multiple </a:t>
            </a:r>
            <a:r>
              <a:rPr lang="en-US" sz="1800" b="1" dirty="0" err="1">
                <a:latin typeface="Consolas" panose="020B0609020204030204" pitchFamily="49" charset="0"/>
                <a:cs typeface="Consolas" panose="020B0609020204030204" pitchFamily="49" charset="0"/>
              </a:rPr>
              <a:t>wayland</a:t>
            </a:r>
            <a:endParaRPr lang="en-US" sz="1800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 hangingPunct="1">
              <a:buNone/>
              <a:defRPr b="1"/>
            </a:pPr>
            <a:endParaRPr lang="en-US" sz="1800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 hangingPunct="1">
              <a:buFont typeface="Arial"/>
              <a:buNone/>
              <a:defRPr b="1"/>
            </a:pPr>
            <a:r>
              <a:rPr lang="en-US" sz="1800" b="1" dirty="0">
                <a:latin typeface="Consolas" panose="020B0609020204030204" pitchFamily="49" charset="0"/>
                <a:cs typeface="Consolas" panose="020B0609020204030204" pitchFamily="49" charset="0"/>
              </a:rPr>
              <a:t>detects virtual machine. Should say “none”</a:t>
            </a:r>
          </a:p>
          <a:p>
            <a:pPr marL="0" indent="0" hangingPunct="1">
              <a:buFont typeface="Arial"/>
              <a:buNone/>
              <a:defRPr b="1"/>
            </a:pPr>
            <a:endParaRPr lang="en-US" sz="1800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 hangingPunct="1">
              <a:buFont typeface="Arial"/>
              <a:buNone/>
              <a:defRPr b="1"/>
            </a:pPr>
            <a:r>
              <a:rPr lang="en-US" sz="1800" b="1" dirty="0">
                <a:latin typeface="Consolas" panose="020B0609020204030204" pitchFamily="49" charset="0"/>
                <a:cs typeface="Consolas" panose="020B0609020204030204" pitchFamily="49" charset="0"/>
              </a:rPr>
              <a:t>Look for more than 1 user logged in</a:t>
            </a:r>
          </a:p>
          <a:p>
            <a:pPr marL="0" indent="0" hangingPunct="1">
              <a:buFont typeface="Arial"/>
              <a:buNone/>
              <a:defRPr b="1"/>
            </a:pPr>
            <a:endParaRPr lang="en-US" sz="1800" b="1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 hangingPunct="1">
              <a:buFont typeface="Arial"/>
              <a:buNone/>
              <a:defRPr b="1"/>
            </a:pPr>
            <a:r>
              <a:rPr lang="en-US" sz="1800" b="1" dirty="0">
                <a:latin typeface="Consolas" panose="020B0609020204030204" pitchFamily="49" charset="0"/>
                <a:cs typeface="Consolas" panose="020B0609020204030204" pitchFamily="49" charset="0"/>
              </a:rPr>
              <a:t>Last resort to show multiple desktops</a:t>
            </a:r>
            <a:br>
              <a:rPr lang="en-US" sz="1800" b="1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800" b="1" i="1" dirty="0">
                <a:solidFill>
                  <a:srgbClr val="FF40FF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This is not usually installed, but you can try</a:t>
            </a:r>
          </a:p>
        </p:txBody>
      </p:sp>
      <p:sp>
        <p:nvSpPr>
          <p:cNvPr id="3" name="Next Slid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626ED4F-5943-8BFB-2B16-1C9F32996D8E}"/>
              </a:ext>
            </a:extLst>
          </p:cNvPr>
          <p:cNvSpPr/>
          <p:nvPr/>
        </p:nvSpPr>
        <p:spPr>
          <a:xfrm>
            <a:off x="940374" y="5814146"/>
            <a:ext cx="3184585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Continue to Browser Setup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0AE6E7-AD2B-35A0-E0AF-293A1533092F}"/>
              </a:ext>
            </a:extLst>
          </p:cNvPr>
          <p:cNvCxnSpPr/>
          <p:nvPr/>
        </p:nvCxnSpPr>
        <p:spPr>
          <a:xfrm>
            <a:off x="4513943" y="1596570"/>
            <a:ext cx="0" cy="3730171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6C70348-226C-4E83-6C9E-CE2606C30C15}"/>
              </a:ext>
            </a:extLst>
          </p:cNvPr>
          <p:cNvCxnSpPr>
            <a:cxnSpLocks/>
          </p:cNvCxnSpPr>
          <p:nvPr/>
        </p:nvCxnSpPr>
        <p:spPr>
          <a:xfrm>
            <a:off x="609598" y="3004456"/>
            <a:ext cx="10000343" cy="0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180EB53-3E60-A97D-EABF-822FA4DD0A0D}"/>
              </a:ext>
            </a:extLst>
          </p:cNvPr>
          <p:cNvCxnSpPr>
            <a:cxnSpLocks/>
          </p:cNvCxnSpPr>
          <p:nvPr/>
        </p:nvCxnSpPr>
        <p:spPr>
          <a:xfrm>
            <a:off x="609598" y="3914210"/>
            <a:ext cx="10000343" cy="0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62FC432-53DD-507F-2214-81696ADB6341}"/>
              </a:ext>
            </a:extLst>
          </p:cNvPr>
          <p:cNvCxnSpPr>
            <a:cxnSpLocks/>
          </p:cNvCxnSpPr>
          <p:nvPr/>
        </p:nvCxnSpPr>
        <p:spPr>
          <a:xfrm>
            <a:off x="609598" y="4593771"/>
            <a:ext cx="10000343" cy="0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8450A10-9F87-A64F-726C-0E88C9793067}"/>
              </a:ext>
            </a:extLst>
          </p:cNvPr>
          <p:cNvCxnSpPr>
            <a:cxnSpLocks/>
          </p:cNvCxnSpPr>
          <p:nvPr/>
        </p:nvCxnSpPr>
        <p:spPr>
          <a:xfrm>
            <a:off x="609598" y="2126343"/>
            <a:ext cx="10000343" cy="0"/>
          </a:xfrm>
          <a:prstGeom prst="line">
            <a:avLst/>
          </a:prstGeom>
          <a:noFill/>
          <a:ln w="1905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775772897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5FF03-30CF-19F8-640F-9040C207A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E4A43C4-218A-ECE9-ECB5-4BB3C45476C4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>
              <a:defRPr b="1"/>
            </a:pPr>
            <a:r>
              <a:rPr lang="en-US" b="1" dirty="0"/>
              <a:t>Press the green </a:t>
            </a:r>
            <a:r>
              <a:rPr lang="en-US" sz="2400" b="1" i="1" dirty="0">
                <a:solidFill>
                  <a:srgbClr val="7030A0"/>
                </a:solidFill>
              </a:rPr>
              <a:t>Share</a:t>
            </a:r>
            <a:r>
              <a:rPr lang="en-US" b="1" dirty="0"/>
              <a:t> button with up arrow at</a:t>
            </a:r>
            <a:br>
              <a:rPr lang="en-US" b="1" dirty="0"/>
            </a:br>
            <a:r>
              <a:rPr lang="en-US" b="1" dirty="0"/>
              <a:t>the bottom of Zoom window</a:t>
            </a:r>
          </a:p>
          <a:p>
            <a:pPr marL="653142" lvl="1" indent="-195942" hangingPunct="1"/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If they don’t see it, they might have to click on the zoom</a:t>
            </a:r>
            <a:b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window to make it appear</a:t>
            </a:r>
          </a:p>
          <a:p>
            <a:pPr hangingPunct="1">
              <a:spcBef>
                <a:spcPts val="3600"/>
              </a:spcBef>
              <a:defRPr b="1"/>
            </a:pPr>
            <a:r>
              <a:rPr lang="en-US" b="1" dirty="0"/>
              <a:t>Now Press the blue </a:t>
            </a:r>
            <a:r>
              <a:rPr lang="en-US" sz="2400" b="1" i="1" dirty="0">
                <a:solidFill>
                  <a:srgbClr val="7030A0"/>
                </a:solidFill>
              </a:rPr>
              <a:t>Share</a:t>
            </a:r>
            <a:r>
              <a:rPr lang="en-US" b="1" dirty="0"/>
              <a:t> button at the bottom</a:t>
            </a:r>
            <a:br>
              <a:rPr lang="en-US" b="1" dirty="0"/>
            </a:br>
            <a:r>
              <a:rPr lang="en-US" b="1" dirty="0"/>
              <a:t>of the new window that just popped up</a:t>
            </a:r>
          </a:p>
        </p:txBody>
      </p:sp>
      <p:sp>
        <p:nvSpPr>
          <p:cNvPr id="128" name="Title 1">
            <a:extLst>
              <a:ext uri="{FF2B5EF4-FFF2-40B4-BE49-F238E27FC236}">
                <a16:creationId xmlns:a16="http://schemas.microsoft.com/office/drawing/2014/main" id="{53C69A91-9D99-CF21-A408-701828AAA3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Windows: </a:t>
            </a:r>
            <a:r>
              <a:rPr dirty="0"/>
              <a:t>Start Sharing</a:t>
            </a:r>
          </a:p>
        </p:txBody>
      </p:sp>
      <p:pic>
        <p:nvPicPr>
          <p:cNvPr id="5" name="Picture 4" descr="Picture 4">
            <a:extLst>
              <a:ext uri="{FF2B5EF4-FFF2-40B4-BE49-F238E27FC236}">
                <a16:creationId xmlns:a16="http://schemas.microsoft.com/office/drawing/2014/main" id="{40148274-A5F6-4AC7-4DB6-F4FBF76EC0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9169" y="1870061"/>
            <a:ext cx="965200" cy="660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6" descr="Picture 6">
            <a:extLst>
              <a:ext uri="{FF2B5EF4-FFF2-40B4-BE49-F238E27FC236}">
                <a16:creationId xmlns:a16="http://schemas.microsoft.com/office/drawing/2014/main" id="{E79FAE60-D808-0AF2-8EC8-E4F0754128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083"/>
          <a:stretch>
            <a:fillRect/>
          </a:stretch>
        </p:blipFill>
        <p:spPr>
          <a:xfrm>
            <a:off x="9559169" y="3922001"/>
            <a:ext cx="1117600" cy="42654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3447907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DC9E0-EF25-7235-86CF-E9DBF6AF2C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E0E25BAA-7035-BF29-283E-F0A9E31C90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Prepping an Applicant: </a:t>
            </a: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Welcome!</a:t>
            </a:r>
            <a:endParaRPr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BD908DD7-89D5-1A71-737B-B0E292C4DBD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en-US" dirty="0">
                <a:solidFill>
                  <a:srgbClr val="215F9A"/>
                </a:solidFill>
              </a:rPr>
              <a:t>What sort of device are you using today: Windows, Mac?</a:t>
            </a:r>
          </a:p>
          <a:p>
            <a:pPr lvl="1">
              <a:spcBef>
                <a:spcPts val="600"/>
              </a:spcBef>
              <a:defRPr b="1"/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If Mac, try sharing screen to see if permissions are set</a:t>
            </a:r>
          </a:p>
          <a:p>
            <a:pPr marL="190500">
              <a:spcBef>
                <a:spcPts val="1800"/>
              </a:spcBef>
              <a:spcAft>
                <a:spcPts val="600"/>
              </a:spcAft>
              <a:defRPr sz="2400"/>
            </a:pPr>
            <a:r>
              <a:rPr lang="en-US" sz="2800" b="1" dirty="0">
                <a:solidFill>
                  <a:srgbClr val="215F9A"/>
                </a:solidFill>
              </a:rPr>
              <a:t>Are you wearing a smart watch, ear buds, or smart glasses?</a:t>
            </a:r>
          </a:p>
          <a:p>
            <a:pPr marL="685800" lvl="1">
              <a:spcBef>
                <a:spcPts val="600"/>
              </a:spcBef>
              <a:spcAft>
                <a:spcPts val="600"/>
              </a:spcAft>
              <a:defRPr sz="2400"/>
            </a:pPr>
            <a:r>
              <a:rPr lang="en-US" dirty="0">
                <a:solidFill>
                  <a:schemeClr val="tx1"/>
                </a:solidFill>
              </a:rPr>
              <a:t>Put smart watch out of reach</a:t>
            </a:r>
          </a:p>
          <a:p>
            <a:pPr marL="685800" lvl="1">
              <a:spcBef>
                <a:spcPts val="600"/>
              </a:spcBef>
              <a:spcAft>
                <a:spcPts val="600"/>
              </a:spcAft>
              <a:defRPr sz="2400"/>
            </a:pPr>
            <a:r>
              <a:rPr lang="en-US" dirty="0">
                <a:solidFill>
                  <a:schemeClr val="tx1"/>
                </a:solidFill>
              </a:rPr>
              <a:t>Ear buds are OK until the exam begins</a:t>
            </a:r>
          </a:p>
          <a:p>
            <a:pPr marL="685800" lvl="1">
              <a:spcBef>
                <a:spcPts val="600"/>
              </a:spcBef>
              <a:defRPr sz="2400"/>
            </a:pPr>
            <a:r>
              <a:rPr lang="en-US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Bluetooth Hearing Aids:</a:t>
            </a:r>
          </a:p>
          <a:p>
            <a:pPr marL="1196339" lvl="2">
              <a:spcBef>
                <a:spcPts val="500"/>
              </a:spcBef>
              <a:defRPr sz="2400"/>
            </a:pPr>
            <a:r>
              <a:rPr lang="en-US" dirty="0">
                <a:solidFill>
                  <a:schemeClr val="tx1"/>
                </a:solidFill>
              </a:rPr>
              <a:t>Ask if comfortable removing them during the test process</a:t>
            </a:r>
          </a:p>
          <a:p>
            <a:pPr marL="1196339" lvl="2">
              <a:spcBef>
                <a:spcPts val="500"/>
              </a:spcBef>
              <a:defRPr sz="2400"/>
            </a:pPr>
            <a:r>
              <a:rPr lang="en-US" dirty="0">
                <a:solidFill>
                  <a:schemeClr val="tx1"/>
                </a:solidFill>
              </a:rPr>
              <a:t>They can be in until the test, and afterwards</a:t>
            </a:r>
          </a:p>
          <a:p>
            <a:pPr marL="1196339" lvl="2">
              <a:spcBef>
                <a:spcPts val="500"/>
              </a:spcBef>
              <a:defRPr sz="2400"/>
            </a:pPr>
            <a:r>
              <a:rPr lang="en-US" dirty="0">
                <a:solidFill>
                  <a:schemeClr val="tx1"/>
                </a:solidFill>
              </a:rPr>
              <a:t>If they are not OK with that, ask for help</a:t>
            </a:r>
          </a:p>
          <a:p>
            <a:pPr marL="0" indent="0">
              <a:buNone/>
              <a:defRPr b="1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14246752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Windows: Hidden Apps</a:t>
            </a:r>
          </a:p>
        </p:txBody>
      </p:sp>
      <p:sp>
        <p:nvSpPr>
          <p:cNvPr id="151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dirty="0"/>
              <a:t>Click </a:t>
            </a:r>
            <a:r>
              <a:rPr lang="en-US" dirty="0"/>
              <a:t>the </a:t>
            </a:r>
            <a:r>
              <a:rPr dirty="0"/>
              <a:t>Caret on right of </a:t>
            </a:r>
            <a:r>
              <a:rPr lang="en-US" dirty="0"/>
              <a:t>taskbar</a:t>
            </a:r>
            <a:r>
              <a:rPr dirty="0"/>
              <a:t> to expose hidden icons</a:t>
            </a:r>
          </a:p>
          <a:p>
            <a:pPr marL="731519" lvl="1" indent="-274319">
              <a:spcBef>
                <a:spcPts val="500"/>
              </a:spcBef>
              <a:defRPr sz="2400"/>
            </a:pPr>
            <a:r>
              <a:rPr dirty="0"/>
              <a:t>If no Caret, inspect icons</a:t>
            </a:r>
            <a:r>
              <a:rPr lang="en-US" dirty="0"/>
              <a:t> to the left of the </a:t>
            </a:r>
            <a:r>
              <a:rPr dirty="0"/>
              <a:t>windows clock</a:t>
            </a:r>
            <a:endParaRPr lang="en-US" dirty="0"/>
          </a:p>
          <a:p>
            <a:pPr>
              <a:spcBef>
                <a:spcPts val="3000"/>
              </a:spcBef>
              <a:defRPr b="1"/>
            </a:pPr>
            <a:r>
              <a:rPr dirty="0"/>
              <a:t>Hover over each, close if needed</a:t>
            </a:r>
          </a:p>
          <a:p>
            <a:pPr marL="685800" lvl="1" indent="-228600">
              <a:defRPr sz="2400"/>
            </a:pPr>
            <a:r>
              <a:rPr dirty="0"/>
              <a:t>Right Click &amp; Close/Quit/</a:t>
            </a:r>
            <a:r>
              <a:rPr lang="en-US" dirty="0"/>
              <a:t>Exit</a:t>
            </a:r>
            <a:endParaRPr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331C45E-F3A7-67A7-847F-20461F27F2B4}"/>
              </a:ext>
            </a:extLst>
          </p:cNvPr>
          <p:cNvGrpSpPr/>
          <p:nvPr/>
        </p:nvGrpSpPr>
        <p:grpSpPr>
          <a:xfrm>
            <a:off x="4516712" y="4331496"/>
            <a:ext cx="3928258" cy="2019300"/>
            <a:chOff x="4516712" y="4331496"/>
            <a:chExt cx="3928258" cy="2019300"/>
          </a:xfrm>
        </p:grpSpPr>
        <p:pic>
          <p:nvPicPr>
            <p:cNvPr id="12" name="Picture 1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A93229A5-914E-8C8B-99BE-16351444C6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93"/>
            <a:stretch>
              <a:fillRect/>
            </a:stretch>
          </p:blipFill>
          <p:spPr>
            <a:xfrm>
              <a:off x="4516712" y="4331496"/>
              <a:ext cx="3928258" cy="2019300"/>
            </a:xfrm>
            <a:prstGeom prst="rect">
              <a:avLst/>
            </a:prstGeom>
          </p:spPr>
        </p:pic>
        <p:pic>
          <p:nvPicPr>
            <p:cNvPr id="14" name="Picture 13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2E73DE78-4FB5-609D-E400-739F3DEF4E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6449" y="5341146"/>
              <a:ext cx="302720" cy="30272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6BAB732-38E8-0924-85BC-6892E714CE5C}"/>
              </a:ext>
            </a:extLst>
          </p:cNvPr>
          <p:cNvGrpSpPr/>
          <p:nvPr/>
        </p:nvGrpSpPr>
        <p:grpSpPr>
          <a:xfrm>
            <a:off x="1395955" y="4331496"/>
            <a:ext cx="2386533" cy="1422400"/>
            <a:chOff x="1395955" y="4331496"/>
            <a:chExt cx="2386533" cy="14224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976B6E0-106D-9120-EAA0-880A00E46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>
              <a:fillRect/>
            </a:stretch>
          </p:blipFill>
          <p:spPr>
            <a:xfrm>
              <a:off x="1395955" y="4331496"/>
              <a:ext cx="2386533" cy="1422400"/>
            </a:xfrm>
            <a:prstGeom prst="rect">
              <a:avLst/>
            </a:prstGeom>
          </p:spPr>
        </p:pic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3E91E9CF-CDBD-B630-51EB-7C9D5AFA03B9}"/>
                </a:ext>
              </a:extLst>
            </p:cNvPr>
            <p:cNvSpPr/>
            <p:nvPr/>
          </p:nvSpPr>
          <p:spPr>
            <a:xfrm>
              <a:off x="1700870" y="5294652"/>
              <a:ext cx="436553" cy="284480"/>
            </a:xfrm>
            <a:prstGeom prst="roundRect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D96C1-E1CF-315E-D563-7DD464EEB1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itle 1">
            <a:extLst>
              <a:ext uri="{FF2B5EF4-FFF2-40B4-BE49-F238E27FC236}">
                <a16:creationId xmlns:a16="http://schemas.microsoft.com/office/drawing/2014/main" id="{D56875D3-62B7-4837-6D7D-6EA6FFEFA9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4300" b="1"/>
            </a:lvl1pPr>
          </a:lstStyle>
          <a:p>
            <a:r>
              <a:rPr dirty="0"/>
              <a:t>Windows: D</a:t>
            </a:r>
            <a:r>
              <a:rPr lang="en-US" dirty="0"/>
              <a:t>isplays &amp; D</a:t>
            </a:r>
            <a:r>
              <a:rPr dirty="0"/>
              <a:t>esktops</a:t>
            </a:r>
          </a:p>
        </p:txBody>
      </p:sp>
      <p:sp>
        <p:nvSpPr>
          <p:cNvPr id="155" name="Content Placeholder 2">
            <a:extLst>
              <a:ext uri="{FF2B5EF4-FFF2-40B4-BE49-F238E27FC236}">
                <a16:creationId xmlns:a16="http://schemas.microsoft.com/office/drawing/2014/main" id="{6041B3F5-6560-11FC-8140-930717F393F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lang="en-US" dirty="0"/>
              <a:t>Hold down the </a:t>
            </a:r>
            <a:r>
              <a:rPr lang="en-US" sz="2400" i="1" dirty="0">
                <a:solidFill>
                  <a:srgbClr val="7030A0"/>
                </a:solidFill>
              </a:rPr>
              <a:t>WINDOWS</a:t>
            </a:r>
            <a:r>
              <a:rPr lang="en-US" i="1" dirty="0">
                <a:solidFill>
                  <a:srgbClr val="7030A0"/>
                </a:solidFill>
              </a:rPr>
              <a:t> </a:t>
            </a:r>
            <a:r>
              <a:rPr lang="en-US" dirty="0"/>
              <a:t>key and press </a:t>
            </a:r>
            <a:r>
              <a:rPr lang="en-US" sz="2400" i="1" dirty="0">
                <a:solidFill>
                  <a:srgbClr val="7030A0"/>
                </a:solidFill>
              </a:rPr>
              <a:t>P</a:t>
            </a:r>
            <a:endParaRPr lang="en-US" i="1" dirty="0">
              <a:solidFill>
                <a:srgbClr val="7030A0"/>
              </a:solidFill>
            </a:endParaRP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Select </a:t>
            </a:r>
            <a:r>
              <a:rPr lang="en-US" sz="2400" i="1" dirty="0">
                <a:solidFill>
                  <a:srgbClr val="7030A0"/>
                </a:solidFill>
              </a:rPr>
              <a:t>PC screen only</a:t>
            </a:r>
          </a:p>
          <a:p>
            <a:pPr marL="1196339" lvl="2" indent="-228600">
              <a:spcBef>
                <a:spcPts val="500"/>
              </a:spcBef>
              <a:defRPr sz="2400"/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Uses only the primary monitor; external displays are ignored</a:t>
            </a:r>
          </a:p>
          <a:p>
            <a:pPr marL="685800" lvl="1" indent="-228600">
              <a:spcBef>
                <a:spcPts val="500"/>
              </a:spcBef>
              <a:defRPr sz="2400" i="1">
                <a:solidFill>
                  <a:srgbClr val="7030A0"/>
                </a:solidFill>
              </a:defRPr>
            </a:pPr>
            <a:r>
              <a:rPr lang="en-US" dirty="0"/>
              <a:t>ESC </a:t>
            </a:r>
            <a:r>
              <a:rPr lang="en-US" sz="2400" i="0" dirty="0">
                <a:solidFill>
                  <a:srgbClr val="002060"/>
                </a:solidFill>
              </a:rPr>
              <a:t>to return to normal view </a:t>
            </a:r>
          </a:p>
          <a:p>
            <a:pPr>
              <a:spcBef>
                <a:spcPts val="2200"/>
              </a:spcBef>
              <a:defRPr b="1"/>
            </a:pPr>
            <a:r>
              <a:rPr dirty="0"/>
              <a:t>Hold down the </a:t>
            </a:r>
            <a:r>
              <a:rPr sz="2400" i="1" dirty="0">
                <a:solidFill>
                  <a:srgbClr val="7030A0"/>
                </a:solidFill>
              </a:rPr>
              <a:t>WINDOWS</a:t>
            </a:r>
            <a:r>
              <a:rPr i="1" dirty="0">
                <a:solidFill>
                  <a:srgbClr val="7030A0"/>
                </a:solidFill>
              </a:rPr>
              <a:t> </a:t>
            </a:r>
            <a:r>
              <a:rPr dirty="0"/>
              <a:t>key and press </a:t>
            </a:r>
            <a:r>
              <a:rPr sz="2400" i="1" dirty="0">
                <a:solidFill>
                  <a:srgbClr val="7030A0"/>
                </a:solidFill>
              </a:rPr>
              <a:t>TAB</a:t>
            </a:r>
            <a:endParaRPr i="1" dirty="0">
              <a:solidFill>
                <a:srgbClr val="7030A0"/>
              </a:solidFill>
            </a:endParaRP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Check for one desktop, no stary apps, close as needed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Quit apps other than Zoom</a:t>
            </a:r>
            <a:r>
              <a:rPr lang="en-US" dirty="0"/>
              <a:t> and t</a:t>
            </a:r>
            <a:r>
              <a:rPr dirty="0"/>
              <a:t>he Browser</a:t>
            </a:r>
          </a:p>
          <a:p>
            <a:pPr marL="685800" lvl="1" indent="-228600">
              <a:spcBef>
                <a:spcPts val="500"/>
              </a:spcBef>
              <a:defRPr sz="2400" i="1">
                <a:solidFill>
                  <a:srgbClr val="7030A0"/>
                </a:solidFill>
              </a:defRPr>
            </a:pPr>
            <a:r>
              <a:rPr dirty="0"/>
              <a:t>ESC</a:t>
            </a:r>
            <a:r>
              <a:rPr i="0" dirty="0">
                <a:solidFill>
                  <a:srgbClr val="000000"/>
                </a:solidFill>
              </a:rPr>
              <a:t> to return to normal view</a:t>
            </a:r>
          </a:p>
          <a:p>
            <a:pPr>
              <a:defRPr b="1">
                <a:solidFill>
                  <a:srgbClr val="215F9A"/>
                </a:solidFill>
              </a:defRPr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4140543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Browser Setup</a:t>
            </a:r>
          </a:p>
        </p:txBody>
      </p:sp>
      <p:sp>
        <p:nvSpPr>
          <p:cNvPr id="159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215F9A"/>
                </a:solidFill>
              </a:defRPr>
            </a:pPr>
            <a:r>
              <a:rPr dirty="0"/>
              <a:t>Now </a:t>
            </a:r>
            <a:r>
              <a:rPr lang="en-US" dirty="0"/>
              <a:t>let’s go to the</a:t>
            </a:r>
            <a:r>
              <a:rPr dirty="0"/>
              <a:t> browser of </a:t>
            </a:r>
            <a:r>
              <a:rPr lang="en-US" dirty="0"/>
              <a:t>your </a:t>
            </a:r>
            <a:r>
              <a:rPr dirty="0"/>
              <a:t>choice</a:t>
            </a:r>
          </a:p>
          <a:p>
            <a:pPr>
              <a:defRPr b="1"/>
            </a:pPr>
            <a:r>
              <a:rPr dirty="0"/>
              <a:t>If there is a tab titled </a:t>
            </a:r>
            <a:r>
              <a:rPr sz="2400" dirty="0">
                <a:solidFill>
                  <a:srgbClr val="7030A0"/>
                </a:solidFill>
              </a:rPr>
              <a:t>Zoom – Amateur Radio Exam</a:t>
            </a:r>
            <a:endParaRPr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b="1" i="1" dirty="0">
                <a:solidFill>
                  <a:schemeClr val="tx1"/>
                </a:solidFill>
              </a:rPr>
              <a:t>Close</a:t>
            </a:r>
            <a:r>
              <a:rPr dirty="0"/>
              <a:t> all other tabs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Scroll to the frog and click it</a:t>
            </a:r>
          </a:p>
          <a:p>
            <a:pPr>
              <a:defRPr b="1"/>
            </a:pPr>
            <a:r>
              <a:rPr dirty="0"/>
              <a:t>else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sz="2400" b="1" i="1" dirty="0">
                <a:solidFill>
                  <a:schemeClr val="tx1"/>
                </a:solidFill>
              </a:rPr>
              <a:t>Close</a:t>
            </a:r>
            <a:r>
              <a:rPr dirty="0"/>
              <a:t> all but one tab and type </a:t>
            </a:r>
            <a:r>
              <a:rPr i="1" dirty="0">
                <a:solidFill>
                  <a:srgbClr val="7030A0"/>
                </a:solidFill>
              </a:rPr>
              <a:t>exam.tools </a:t>
            </a:r>
            <a:r>
              <a:rPr dirty="0"/>
              <a:t>in the address bar</a:t>
            </a:r>
          </a:p>
          <a:p>
            <a:pPr>
              <a:spcBef>
                <a:spcPts val="2400"/>
              </a:spcBef>
              <a:defRPr sz="2400"/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Note</a:t>
            </a:r>
            <a:r>
              <a:rPr dirty="0"/>
              <a:t>: If they’re having trouble getting to the tabs</a:t>
            </a:r>
            <a:r>
              <a:rPr lang="en-US" dirty="0"/>
              <a:t> on PC or Mac</a:t>
            </a:r>
            <a:r>
              <a:rPr dirty="0"/>
              <a:t>, the </a:t>
            </a:r>
            <a:r>
              <a:rPr b="1" dirty="0">
                <a:solidFill>
                  <a:srgbClr val="7030A0"/>
                </a:solidFill>
              </a:rPr>
              <a:t>Zoom</a:t>
            </a:r>
            <a:r>
              <a:rPr dirty="0"/>
              <a:t> share controls may be in the way.</a:t>
            </a:r>
            <a:r>
              <a:rPr lang="en-US" dirty="0"/>
              <a:t> Move the controls or the browser.</a:t>
            </a:r>
            <a:endParaRPr dirty="0"/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Enter the exam</a:t>
            </a:r>
          </a:p>
        </p:txBody>
      </p:sp>
      <p:sp>
        <p:nvSpPr>
          <p:cNvPr id="163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1200"/>
              </a:spcAft>
              <a:defRPr b="1">
                <a:solidFill>
                  <a:srgbClr val="215F9A"/>
                </a:solidFill>
              </a:defRPr>
            </a:pPr>
            <a:r>
              <a:rPr lang="en-US" b="1" dirty="0"/>
              <a:t>You’re here to </a:t>
            </a:r>
            <a:r>
              <a:rPr lang="en-US" sz="2400" b="1" i="1" dirty="0">
                <a:solidFill>
                  <a:srgbClr val="7030A0"/>
                </a:solidFill>
              </a:rPr>
              <a:t>Take an Exam</a:t>
            </a:r>
            <a:r>
              <a:rPr lang="en-US" b="1" dirty="0"/>
              <a:t>, so j</a:t>
            </a:r>
            <a:r>
              <a:rPr b="1" dirty="0"/>
              <a:t>ust click </a:t>
            </a:r>
            <a:r>
              <a:rPr sz="2400" b="1" i="1" dirty="0">
                <a:solidFill>
                  <a:srgbClr val="7030A0"/>
                </a:solidFill>
              </a:rPr>
              <a:t>JOIN EXAM SESSION</a:t>
            </a:r>
            <a:endParaRPr lang="en-US" sz="2400" b="1" i="1" dirty="0">
              <a:solidFill>
                <a:srgbClr val="7030A0"/>
              </a:solidFill>
            </a:endParaRPr>
          </a:p>
          <a:p>
            <a:pPr>
              <a:spcAft>
                <a:spcPts val="1200"/>
              </a:spcAft>
              <a:defRPr b="1">
                <a:solidFill>
                  <a:srgbClr val="215F9A"/>
                </a:solidFill>
              </a:defRPr>
            </a:pPr>
            <a:r>
              <a:rPr b="1" dirty="0"/>
              <a:t>Now you can enter </a:t>
            </a:r>
            <a:r>
              <a:rPr sz="2400" b="1" i="1" dirty="0">
                <a:solidFill>
                  <a:srgbClr val="7030A0"/>
                </a:solidFill>
              </a:rPr>
              <a:t>WM7X</a:t>
            </a:r>
            <a:r>
              <a:rPr b="1" dirty="0"/>
              <a:t> for the team identifier, and…</a:t>
            </a:r>
          </a:p>
          <a:p>
            <a:pPr>
              <a:spcAft>
                <a:spcPts val="1200"/>
              </a:spcAft>
              <a:defRPr b="1">
                <a:solidFill>
                  <a:srgbClr val="215F9A"/>
                </a:solidFill>
              </a:defRPr>
            </a:pPr>
            <a:r>
              <a:rPr sz="2400" b="1" i="1" dirty="0">
                <a:solidFill>
                  <a:srgbClr val="7030A0"/>
                </a:solidFill>
              </a:rPr>
              <a:t>NNNN</a:t>
            </a:r>
            <a:r>
              <a:rPr b="1" dirty="0"/>
              <a:t> as your PIN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(next to their Zoom name &amp; in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exam.tools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  <a:endParaRPr b="0" dirty="0">
              <a:solidFill>
                <a:schemeClr val="tx1"/>
              </a:solidFill>
            </a:endParaRPr>
          </a:p>
          <a:p>
            <a:pPr>
              <a:spcAft>
                <a:spcPts val="1200"/>
              </a:spcAft>
              <a:defRPr b="1">
                <a:solidFill>
                  <a:srgbClr val="215F9A"/>
                </a:solidFill>
              </a:defRPr>
            </a:pPr>
            <a:r>
              <a:rPr lang="en-US" b="1" dirty="0"/>
              <a:t>Now click</a:t>
            </a:r>
            <a:r>
              <a:rPr b="1" dirty="0"/>
              <a:t> </a:t>
            </a:r>
            <a:r>
              <a:rPr sz="2400" b="1" i="1" dirty="0">
                <a:solidFill>
                  <a:srgbClr val="7030A0"/>
                </a:solidFill>
              </a:rPr>
              <a:t>JOIN SESSION</a:t>
            </a:r>
          </a:p>
          <a:p>
            <a:pPr>
              <a:defRPr b="1"/>
            </a:pPr>
            <a:r>
              <a:rPr lang="en-US" dirty="0"/>
              <a:t>Use exam.tools to </a:t>
            </a:r>
            <a:r>
              <a:rPr dirty="0"/>
              <a:t>admit the candidate</a:t>
            </a:r>
            <a:r>
              <a:rPr lang="en-US" dirty="0"/>
              <a:t>…</a:t>
            </a:r>
            <a:endParaRPr dirty="0"/>
          </a:p>
          <a:p>
            <a:pPr marL="685800" lvl="1" indent="-228600">
              <a:defRPr b="1"/>
            </a:pPr>
            <a:r>
              <a:rPr lang="en-US" sz="2400" b="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2400" b="0" dirty="0">
                <a:latin typeface="Arial" panose="020B0604020202020204" pitchFamily="34" charset="0"/>
                <a:cs typeface="Arial" panose="020B0604020202020204" pitchFamily="34" charset="0"/>
              </a:rPr>
              <a:t>hen </a:t>
            </a:r>
            <a:r>
              <a:rPr sz="2400" b="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 TO ME </a:t>
            </a:r>
            <a:r>
              <a:rPr sz="2400" b="0" dirty="0">
                <a:latin typeface="Arial" panose="020B0604020202020204" pitchFamily="34" charset="0"/>
                <a:cs typeface="Arial" panose="020B0604020202020204" pitchFamily="34" charset="0"/>
              </a:rPr>
              <a:t>in exam.tools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Check </a:t>
            </a:r>
            <a:r>
              <a:rPr lang="en-US" dirty="0"/>
              <a:t>Info and Launch Exam</a:t>
            </a:r>
            <a:endParaRPr dirty="0"/>
          </a:p>
        </p:txBody>
      </p:sp>
      <p:sp>
        <p:nvSpPr>
          <p:cNvPr id="167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en-US" dirty="0"/>
              <a:t>Ask to check their info</a:t>
            </a:r>
            <a:endParaRPr dirty="0"/>
          </a:p>
          <a:p>
            <a:pPr>
              <a:spcBef>
                <a:spcPts val="2000"/>
              </a:spcBef>
              <a:defRPr b="1"/>
            </a:pPr>
            <a:r>
              <a:rPr lang="en-US" dirty="0">
                <a:solidFill>
                  <a:srgbClr val="215F9A"/>
                </a:solidFill>
              </a:rPr>
              <a:t>If you </a:t>
            </a:r>
            <a:r>
              <a:rPr dirty="0">
                <a:solidFill>
                  <a:srgbClr val="215F9A"/>
                </a:solidFill>
              </a:rPr>
              <a:t>hit</a:t>
            </a:r>
            <a:r>
              <a:rPr dirty="0">
                <a:solidFill>
                  <a:srgbClr val="0433FF"/>
                </a:solidFill>
              </a:rPr>
              <a:t> </a:t>
            </a:r>
            <a:r>
              <a:rPr sz="2400" i="1" dirty="0">
                <a:solidFill>
                  <a:srgbClr val="7030A0"/>
                </a:solidFill>
              </a:rPr>
              <a:t>Start </a:t>
            </a:r>
            <a:r>
              <a:rPr lang="en-US" sz="2400" i="1" dirty="0">
                <a:solidFill>
                  <a:srgbClr val="7030A0"/>
                </a:solidFill>
              </a:rPr>
              <a:t>Exam</a:t>
            </a:r>
            <a:r>
              <a:rPr lang="en-US" i="1" dirty="0">
                <a:solidFill>
                  <a:srgbClr val="7030A0"/>
                </a:solidFill>
              </a:rPr>
              <a:t>,</a:t>
            </a:r>
            <a:r>
              <a:rPr i="1" dirty="0">
                <a:solidFill>
                  <a:srgbClr val="7030A0"/>
                </a:solidFill>
              </a:rPr>
              <a:t> </a:t>
            </a:r>
            <a:r>
              <a:rPr dirty="0">
                <a:solidFill>
                  <a:srgbClr val="AA7942"/>
                </a:solidFill>
              </a:rPr>
              <a:t>VE1</a:t>
            </a:r>
            <a:r>
              <a:rPr dirty="0"/>
              <a:t> </a:t>
            </a:r>
            <a:r>
              <a:rPr lang="en-US" dirty="0">
                <a:solidFill>
                  <a:srgbClr val="215F9A"/>
                </a:solidFill>
              </a:rPr>
              <a:t>will</a:t>
            </a:r>
            <a:r>
              <a:rPr dirty="0">
                <a:solidFill>
                  <a:srgbClr val="215F9A"/>
                </a:solidFill>
              </a:rPr>
              <a:t> generate </a:t>
            </a:r>
            <a:r>
              <a:rPr lang="en-US" dirty="0">
                <a:solidFill>
                  <a:srgbClr val="215F9A"/>
                </a:solidFill>
              </a:rPr>
              <a:t>a test </a:t>
            </a:r>
            <a:r>
              <a:rPr dirty="0">
                <a:solidFill>
                  <a:srgbClr val="215F9A"/>
                </a:solidFill>
              </a:rPr>
              <a:t>for you</a:t>
            </a:r>
            <a:r>
              <a:rPr lang="en-US" dirty="0">
                <a:solidFill>
                  <a:srgbClr val="215F9A"/>
                </a:solidFill>
              </a:rPr>
              <a:t>…</a:t>
            </a:r>
          </a:p>
          <a:p>
            <a:pPr>
              <a:spcBef>
                <a:spcPts val="2000"/>
              </a:spcBef>
              <a:defRPr b="1"/>
            </a:pPr>
            <a:r>
              <a:rPr dirty="0">
                <a:solidFill>
                  <a:srgbClr val="215F9A"/>
                </a:solidFill>
              </a:rPr>
              <a:t>Before you jump in, </a:t>
            </a:r>
            <a:r>
              <a:rPr lang="en-US" dirty="0">
                <a:solidFill>
                  <a:srgbClr val="215F9A"/>
                </a:solidFill>
              </a:rPr>
              <a:t>I’ll </a:t>
            </a:r>
            <a:r>
              <a:rPr dirty="0">
                <a:solidFill>
                  <a:srgbClr val="215F9A"/>
                </a:solidFill>
              </a:rPr>
              <a:t>give you a few instructions</a:t>
            </a:r>
          </a:p>
          <a:p>
            <a:pPr>
              <a:spcBef>
                <a:spcPts val="2000"/>
              </a:spcBef>
              <a:defRPr b="1"/>
            </a:pPr>
            <a:r>
              <a:rPr lang="en-US" dirty="0">
                <a:solidFill>
                  <a:srgbClr val="215F9A"/>
                </a:solidFill>
              </a:rPr>
              <a:t>And when your done </a:t>
            </a:r>
            <a:r>
              <a:rPr lang="en-US" dirty="0">
                <a:solidFill>
                  <a:srgbClr val="AA7942"/>
                </a:solidFill>
              </a:rPr>
              <a:t>VE2</a:t>
            </a:r>
            <a:r>
              <a:rPr lang="en-US" dirty="0"/>
              <a:t> </a:t>
            </a:r>
            <a:r>
              <a:rPr lang="en-US" dirty="0">
                <a:solidFill>
                  <a:srgbClr val="215F9A"/>
                </a:solidFill>
              </a:rPr>
              <a:t>will grade it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Explain the exam UI / Process</a:t>
            </a:r>
          </a:p>
        </p:txBody>
      </p:sp>
      <p:sp>
        <p:nvSpPr>
          <p:cNvPr id="171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>
                <a:solidFill>
                  <a:srgbClr val="215F9A"/>
                </a:solidFill>
              </a:defRPr>
            </a:pPr>
            <a:r>
              <a:rPr dirty="0"/>
              <a:t>It’s </a:t>
            </a:r>
            <a:r>
              <a:rPr lang="en-US" dirty="0"/>
              <a:t>a</a:t>
            </a:r>
            <a:r>
              <a:rPr dirty="0"/>
              <a:t> simple</a:t>
            </a:r>
            <a:r>
              <a:rPr lang="en-US" dirty="0"/>
              <a:t> interface…</a:t>
            </a:r>
            <a:endParaRPr dirty="0"/>
          </a:p>
          <a:p>
            <a:pPr marL="685800" lvl="1" indent="-2286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defRPr sz="2400"/>
            </a:pPr>
            <a:r>
              <a:rPr dirty="0"/>
              <a:t>One long page, scroll up and down at will</a:t>
            </a:r>
          </a:p>
          <a:p>
            <a:pPr marL="685800" lvl="1" indent="-2286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defRPr sz="2400"/>
            </a:pPr>
            <a:r>
              <a:rPr dirty="0"/>
              <a:t>Click on an answer to choose it</a:t>
            </a:r>
            <a:r>
              <a:rPr lang="en-US" dirty="0"/>
              <a:t>, or press the corresponding letter</a:t>
            </a:r>
            <a:endParaRPr dirty="0"/>
          </a:p>
          <a:p>
            <a:pPr marL="685800" lvl="1" indent="-2286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defRPr sz="2400"/>
            </a:pPr>
            <a:r>
              <a:rPr dirty="0"/>
              <a:t>You might see a </a:t>
            </a:r>
            <a:r>
              <a:rPr b="1" i="1" dirty="0"/>
              <a:t>diagram</a:t>
            </a:r>
            <a:r>
              <a:rPr dirty="0"/>
              <a:t>…</a:t>
            </a:r>
          </a:p>
          <a:p>
            <a:pPr marL="685800" lvl="1" indent="-2286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defRPr sz="2400"/>
            </a:pPr>
            <a:r>
              <a:rPr lang="en-US" dirty="0"/>
              <a:t>If you need a calculator, click the icon at the top left of the browser</a:t>
            </a:r>
          </a:p>
          <a:p>
            <a:pPr marL="685800" lvl="1" indent="-2286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defRPr sz="2400"/>
            </a:pPr>
            <a:r>
              <a:rPr dirty="0"/>
              <a:t>You can go back and change answers if you’d like</a:t>
            </a:r>
            <a:r>
              <a:rPr lang="en-US" dirty="0"/>
              <a:t>, right up until you…</a:t>
            </a:r>
            <a:endParaRPr dirty="0"/>
          </a:p>
          <a:p>
            <a:pPr marL="685800" lvl="1" indent="-228600">
              <a:lnSpc>
                <a:spcPct val="100000"/>
              </a:lnSpc>
              <a:spcBef>
                <a:spcPts val="500"/>
              </a:spcBef>
              <a:spcAft>
                <a:spcPts val="1200"/>
              </a:spcAft>
              <a:defRPr sz="2400"/>
            </a:pPr>
            <a:r>
              <a:rPr lang="en-US" sz="2400" dirty="0"/>
              <a:t>H</a:t>
            </a:r>
            <a:r>
              <a:rPr sz="2400" dirty="0"/>
              <a:t>it the </a:t>
            </a:r>
            <a:r>
              <a:rPr b="1" i="1" dirty="0">
                <a:solidFill>
                  <a:srgbClr val="942192"/>
                </a:solidFill>
              </a:rPr>
              <a:t>GRADE EXAM</a:t>
            </a:r>
            <a:r>
              <a:rPr b="1" i="1" dirty="0"/>
              <a:t> </a:t>
            </a:r>
            <a:r>
              <a:rPr sz="2400" dirty="0"/>
              <a:t>button</a:t>
            </a:r>
            <a:r>
              <a:rPr lang="en-US" sz="2400" dirty="0"/>
              <a:t>, and </a:t>
            </a:r>
            <a:r>
              <a:rPr lang="en-US" dirty="0">
                <a:solidFill>
                  <a:srgbClr val="AA7942"/>
                </a:solidFill>
              </a:rPr>
              <a:t>VE2</a:t>
            </a:r>
            <a:r>
              <a:rPr lang="en-US" dirty="0">
                <a:solidFill>
                  <a:srgbClr val="215F9A"/>
                </a:solidFill>
              </a:rPr>
              <a:t> </a:t>
            </a:r>
            <a:r>
              <a:rPr lang="en-US" sz="2400" dirty="0"/>
              <a:t>will get it graded</a:t>
            </a:r>
            <a:endParaRPr sz="2400" dirty="0"/>
          </a:p>
        </p:txBody>
      </p:sp>
      <p:pic>
        <p:nvPicPr>
          <p:cNvPr id="7" name="Picture 6" descr="A white calculator on a black background&#10;&#10;AI-generated content may be incorrect.">
            <a:extLst>
              <a:ext uri="{FF2B5EF4-FFF2-40B4-BE49-F238E27FC236}">
                <a16:creationId xmlns:a16="http://schemas.microsoft.com/office/drawing/2014/main" id="{57CBDD35-7DF9-853D-3F6E-72F27387E0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8800" y="3701938"/>
            <a:ext cx="635000" cy="838200"/>
          </a:xfrm>
          <a:prstGeom prst="rect">
            <a:avLst/>
          </a:prstGeom>
          <a:ln w="63500">
            <a:solidFill>
              <a:srgbClr val="FF0000"/>
            </a:solidFill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Ask them to start</a:t>
            </a:r>
          </a:p>
        </p:txBody>
      </p:sp>
      <p:sp>
        <p:nvSpPr>
          <p:cNvPr id="175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2400"/>
              </a:spcBef>
              <a:defRPr b="1">
                <a:solidFill>
                  <a:srgbClr val="215F9A"/>
                </a:solidFill>
              </a:defRPr>
            </a:pPr>
            <a:r>
              <a:rPr dirty="0"/>
              <a:t>Any questions?</a:t>
            </a:r>
          </a:p>
          <a:p>
            <a:pPr>
              <a:spcBef>
                <a:spcPts val="2400"/>
              </a:spcBef>
              <a:defRPr b="1">
                <a:solidFill>
                  <a:srgbClr val="215F9A"/>
                </a:solidFill>
              </a:defRPr>
            </a:pPr>
            <a:r>
              <a:rPr lang="en-US" dirty="0"/>
              <a:t>OK, p</a:t>
            </a:r>
            <a:r>
              <a:rPr dirty="0"/>
              <a:t>lease leave your audio and video on…</a:t>
            </a:r>
          </a:p>
          <a:p>
            <a:pPr>
              <a:spcBef>
                <a:spcPts val="2400"/>
              </a:spcBef>
              <a:defRPr b="1">
                <a:solidFill>
                  <a:srgbClr val="215F9A"/>
                </a:solidFill>
              </a:defRPr>
            </a:pPr>
            <a:r>
              <a:rPr dirty="0"/>
              <a:t>We’re going to mute ourselves, so we don’t disturb you</a:t>
            </a:r>
          </a:p>
          <a:p>
            <a:pPr>
              <a:spcBef>
                <a:spcPts val="2400"/>
              </a:spcBef>
              <a:defRPr b="1">
                <a:solidFill>
                  <a:srgbClr val="215F9A"/>
                </a:solidFill>
              </a:defRPr>
            </a:pPr>
            <a:r>
              <a:rPr dirty="0"/>
              <a:t>GOOD LUCK and we’ll see you on the other side!!</a:t>
            </a: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After the exam</a:t>
            </a:r>
          </a:p>
        </p:txBody>
      </p:sp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8CCD8938-BF7A-AAAD-A08D-D3C0B3C3C4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79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>
                <a:solidFill>
                  <a:srgbClr val="215F9A"/>
                </a:solidFill>
              </a:defRPr>
            </a:pPr>
            <a:r>
              <a:rPr lang="en-US" dirty="0">
                <a:solidFill>
                  <a:schemeClr val="tx1"/>
                </a:solidFill>
              </a:rPr>
              <a:t>Wait for </a:t>
            </a:r>
            <a:r>
              <a:rPr b="1" dirty="0">
                <a:solidFill>
                  <a:srgbClr val="AA7942"/>
                </a:solidFill>
              </a:rPr>
              <a:t>VE2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to </a:t>
            </a:r>
            <a:r>
              <a:rPr dirty="0">
                <a:solidFill>
                  <a:schemeClr val="tx1"/>
                </a:solidFill>
              </a:rPr>
              <a:t>check </a:t>
            </a:r>
            <a:r>
              <a:rPr lang="en-US" dirty="0">
                <a:solidFill>
                  <a:schemeClr val="tx1"/>
                </a:solidFill>
              </a:rPr>
              <a:t>the</a:t>
            </a:r>
            <a:r>
              <a:rPr dirty="0">
                <a:solidFill>
                  <a:schemeClr val="tx1"/>
                </a:solidFill>
              </a:rPr>
              <a:t> exam</a:t>
            </a:r>
            <a:r>
              <a:rPr lang="en-US" dirty="0">
                <a:solidFill>
                  <a:schemeClr val="tx1"/>
                </a:solidFill>
              </a:rPr>
              <a:t>;</a:t>
            </a:r>
            <a:r>
              <a:rPr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prompt them if they forget</a:t>
            </a:r>
            <a:endParaRPr dirty="0">
              <a:solidFill>
                <a:schemeClr val="tx1"/>
              </a:solidFill>
            </a:endParaRPr>
          </a:p>
          <a:p>
            <a:pPr marL="685800" lvl="1" indent="-228600">
              <a:defRPr sz="2400"/>
            </a:pPr>
            <a:r>
              <a:rPr dirty="0"/>
              <a:t>26 required to pass, 37 for Extra</a:t>
            </a:r>
          </a:p>
          <a:p>
            <a:pPr>
              <a:defRPr b="1"/>
            </a:pPr>
            <a:r>
              <a:rPr dirty="0"/>
              <a:t>Normal Case (first </a:t>
            </a:r>
            <a:r>
              <a:rPr lang="en-US" dirty="0"/>
              <a:t>element attempted</a:t>
            </a:r>
            <a:r>
              <a:rPr dirty="0"/>
              <a:t>):</a:t>
            </a:r>
          </a:p>
          <a:p>
            <a:pPr marL="685800" lvl="1" indent="-228600">
              <a:defRPr>
                <a:solidFill>
                  <a:srgbClr val="215F9A"/>
                </a:solidFill>
              </a:defRPr>
            </a:pPr>
            <a:r>
              <a:rPr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3" action="ppaction://hlinksldjump"/>
              </a:rPr>
              <a:t>Passed</a:t>
            </a:r>
            <a:r>
              <a:rPr dirty="0">
                <a:solidFill>
                  <a:srgbClr val="FF9300"/>
                </a:solidFill>
              </a:rPr>
              <a:t>   </a:t>
            </a:r>
            <a:r>
              <a:rPr i="1" dirty="0">
                <a:solidFill>
                  <a:srgbClr val="000000"/>
                </a:solidFill>
              </a:rPr>
              <a:t>or</a:t>
            </a:r>
            <a:r>
              <a:rPr i="1" dirty="0">
                <a:solidFill>
                  <a:srgbClr val="FF9300"/>
                </a:solidFill>
              </a:rPr>
              <a:t>   </a:t>
            </a:r>
            <a:r>
              <a:rPr dirty="0"/>
              <a:t> </a:t>
            </a:r>
            <a:r>
              <a:rPr lang="en-US"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4" action="ppaction://hlinksldjump"/>
              </a:rPr>
              <a:t>Fell short</a:t>
            </a:r>
            <a:r>
              <a:rPr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4" action="ppaction://hlinksldjump"/>
              </a:rPr>
              <a:t> by a lot</a:t>
            </a:r>
            <a:r>
              <a:rPr dirty="0"/>
              <a:t>   </a:t>
            </a:r>
            <a:r>
              <a:rPr i="1" dirty="0">
                <a:solidFill>
                  <a:srgbClr val="000000"/>
                </a:solidFill>
              </a:rPr>
              <a:t>or</a:t>
            </a:r>
            <a:r>
              <a:rPr dirty="0"/>
              <a:t>   </a:t>
            </a:r>
            <a:r>
              <a:rPr lang="en-US"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5" action="ppaction://hlinksldjump"/>
              </a:rPr>
              <a:t>Fell short</a:t>
            </a:r>
            <a:r>
              <a:rPr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5" action="ppaction://hlinksldjump"/>
              </a:rPr>
              <a:t> by a little</a:t>
            </a:r>
          </a:p>
          <a:p>
            <a:pPr>
              <a:defRPr b="1"/>
            </a:pPr>
            <a:r>
              <a:rPr dirty="0"/>
              <a:t>Second</a:t>
            </a:r>
            <a:r>
              <a:rPr lang="en-US" dirty="0"/>
              <a:t>/Third</a:t>
            </a:r>
            <a:r>
              <a:rPr dirty="0"/>
              <a:t> </a:t>
            </a:r>
            <a:r>
              <a:rPr lang="en-US" dirty="0"/>
              <a:t>level attempted</a:t>
            </a:r>
            <a:r>
              <a:rPr dirty="0"/>
              <a:t>:</a:t>
            </a:r>
            <a:endParaRPr dirty="0">
              <a:solidFill>
                <a:srgbClr val="FF9300"/>
              </a:solidFill>
            </a:endParaRPr>
          </a:p>
          <a:p>
            <a:pPr marL="685800" lvl="1" indent="-228600"/>
            <a:r>
              <a:rPr lang="en-US" dirty="0"/>
              <a:t>Passed: </a:t>
            </a:r>
            <a:r>
              <a:rPr lang="en-US" dirty="0">
                <a:solidFill>
                  <a:srgbClr val="215F9A"/>
                </a:solidFill>
              </a:rPr>
              <a:t>Awesome!! </a:t>
            </a:r>
            <a:r>
              <a:rPr lang="en-US"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3" action="ppaction://hlinksldjump"/>
              </a:rPr>
              <a:t>Continue</a:t>
            </a:r>
            <a:endParaRPr lang="en-US" dirty="0">
              <a:solidFill>
                <a:srgbClr val="215F9A"/>
              </a:solidFill>
            </a:endParaRPr>
          </a:p>
          <a:p>
            <a:pPr marL="685800" lvl="1" indent="-228600"/>
            <a:r>
              <a:rPr dirty="0"/>
              <a:t>Failed: </a:t>
            </a:r>
            <a:r>
              <a:rPr dirty="0">
                <a:solidFill>
                  <a:srgbClr val="215F9A"/>
                </a:solidFill>
              </a:rPr>
              <a:t>No worries, you can come back for that upgrade once you’ve had a little more time to study</a:t>
            </a:r>
            <a:r>
              <a:rPr dirty="0"/>
              <a:t>.</a:t>
            </a:r>
            <a:r>
              <a:rPr lang="en-US" dirty="0"/>
              <a:t> </a:t>
            </a:r>
            <a:r>
              <a:rPr lang="en-US"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6" action="ppaction://hlinksldjump"/>
              </a:rPr>
              <a:t>Continue</a:t>
            </a:r>
            <a:endParaRPr u="sng" dirty="0">
              <a:solidFill>
                <a:srgbClr val="FF9300"/>
              </a:solidFill>
              <a:uFill>
                <a:solidFill>
                  <a:srgbClr val="467886"/>
                </a:solidFill>
              </a:uFill>
              <a:hlinkClick r:id="rId3" action="ppaction://hlinksldjump"/>
            </a:endParaRPr>
          </a:p>
        </p:txBody>
      </p:sp>
      <p:sp>
        <p:nvSpPr>
          <p:cNvPr id="181" name="Rounded Rectangle"/>
          <p:cNvSpPr/>
          <p:nvPr/>
        </p:nvSpPr>
        <p:spPr>
          <a:xfrm>
            <a:off x="1508974" y="3275510"/>
            <a:ext cx="1302003" cy="488532"/>
          </a:xfrm>
          <a:prstGeom prst="roundRect">
            <a:avLst>
              <a:gd name="adj" fmla="val 26501"/>
            </a:avLst>
          </a:prstGeom>
          <a:ln w="19050">
            <a:solidFill>
              <a:schemeClr val="accent6">
                <a:lumOff val="-8352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C810D916-DFCA-CF48-38D6-73DEB1AFAFA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8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Fell short</a:t>
            </a:r>
            <a:r>
              <a:rPr dirty="0"/>
              <a:t> by a lot</a:t>
            </a:r>
          </a:p>
        </p:txBody>
      </p:sp>
      <p:sp>
        <p:nvSpPr>
          <p:cNvPr id="184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dirty="0"/>
              <a:t>Provide words of encouragement</a:t>
            </a:r>
          </a:p>
          <a:p>
            <a:pPr marL="685800" lvl="1" indent="-228600">
              <a:defRPr sz="2400"/>
            </a:pPr>
            <a:r>
              <a:rPr dirty="0"/>
              <a:t>You can take the exam again when you’re ready</a:t>
            </a:r>
          </a:p>
          <a:p>
            <a:pPr marL="685800" lvl="1" indent="-228600">
              <a:defRPr sz="2400"/>
            </a:pPr>
            <a:r>
              <a:rPr dirty="0"/>
              <a:t>Refer to </a:t>
            </a:r>
            <a:r>
              <a:rPr dirty="0" err="1"/>
              <a:t>HamStudy.org</a:t>
            </a:r>
            <a:r>
              <a:rPr dirty="0"/>
              <a:t>, see all the questions, shoot for 85%</a:t>
            </a:r>
          </a:p>
          <a:p>
            <a:pPr marL="190500">
              <a:defRPr>
                <a:solidFill>
                  <a:srgbClr val="FF9300"/>
                </a:solidFill>
              </a:defRPr>
            </a:pPr>
            <a:r>
              <a:rPr u="sng" dirty="0">
                <a:solidFill>
                  <a:srgbClr val="0432FF"/>
                </a:solidFill>
                <a:uFill>
                  <a:solidFill>
                    <a:srgbClr val="467886"/>
                  </a:solidFill>
                </a:u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Leave </a:t>
            </a:r>
            <a:r>
              <a:rPr lang="en-US" u="sng" dirty="0">
                <a:solidFill>
                  <a:srgbClr val="0432FF"/>
                </a:solidFill>
                <a:uFill>
                  <a:solidFill>
                    <a:srgbClr val="467886"/>
                  </a:solidFill>
                </a:u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after </a:t>
            </a:r>
            <a:r>
              <a:rPr lang="en-US" u="sng" dirty="0">
                <a:solidFill>
                  <a:srgbClr val="0432FF"/>
                </a:solidFill>
                <a:uFill>
                  <a:solidFill>
                    <a:srgbClr val="467886"/>
                  </a:solidFill>
                </a:uFill>
              </a:rPr>
              <a:t>falling short</a:t>
            </a:r>
            <a:endParaRPr u="sng" dirty="0">
              <a:solidFill>
                <a:srgbClr val="0432FF"/>
              </a:solidFill>
              <a:uFill>
                <a:solidFill>
                  <a:srgbClr val="467886"/>
                </a:solidFill>
              </a:uFill>
              <a:hlinkClick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Fell short</a:t>
            </a:r>
            <a:r>
              <a:rPr dirty="0"/>
              <a:t> by a little</a:t>
            </a:r>
          </a:p>
        </p:txBody>
      </p:sp>
      <p:sp>
        <p:nvSpPr>
          <p:cNvPr id="190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dirty="0"/>
              <a:t>You were very close! You’ll definitely </a:t>
            </a:r>
            <a:r>
              <a:rPr lang="en-US" dirty="0"/>
              <a:t>get through this</a:t>
            </a:r>
            <a:r>
              <a:rPr dirty="0"/>
              <a:t>.</a:t>
            </a:r>
          </a:p>
          <a:p>
            <a:pPr>
              <a:defRPr b="1"/>
            </a:pPr>
            <a:r>
              <a:rPr dirty="0"/>
              <a:t>Do you want to take the exam again right now?</a:t>
            </a:r>
          </a:p>
          <a:p>
            <a:pPr>
              <a:defRPr b="1"/>
            </a:pPr>
            <a:r>
              <a:rPr dirty="0"/>
              <a:t>Yes</a:t>
            </a:r>
            <a:r>
              <a:rPr b="0" dirty="0"/>
              <a:t>:</a:t>
            </a:r>
            <a:r>
              <a:rPr lang="en-US" b="0" dirty="0"/>
              <a:t> </a:t>
            </a:r>
            <a:r>
              <a:rPr lang="en-US" sz="2400" b="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(They will have to pay again to retest after falling short)</a:t>
            </a:r>
            <a:endParaRPr sz="2400" b="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685800" lvl="1" indent="-228600">
              <a:defRPr b="1"/>
            </a:pPr>
            <a:r>
              <a:rPr lang="en-US" sz="2400" b="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If the waiting room is super busy, they may need to wait, otherwise…</a:t>
            </a:r>
          </a:p>
          <a:p>
            <a:pPr marL="685800" lvl="1" indent="-228600">
              <a:defRPr b="1"/>
            </a:pPr>
            <a:r>
              <a:rPr sz="2400" b="0" dirty="0"/>
              <a:t>Press the</a:t>
            </a:r>
            <a:r>
              <a:rPr sz="2400" dirty="0"/>
              <a:t> </a:t>
            </a:r>
            <a:r>
              <a:rPr sz="2400" i="1" dirty="0">
                <a:solidFill>
                  <a:srgbClr val="7030A0"/>
                </a:solidFill>
              </a:rPr>
              <a:t>Start Exam </a:t>
            </a:r>
            <a:r>
              <a:rPr lang="en-US" sz="2400" b="0" dirty="0"/>
              <a:t>button</a:t>
            </a:r>
            <a:endParaRPr sz="2400" dirty="0">
              <a:latin typeface="+mn-ea"/>
            </a:endParaRPr>
          </a:p>
          <a:p>
            <a:pPr marL="685800" lvl="1" indent="-228600">
              <a:defRPr>
                <a:solidFill>
                  <a:srgbClr val="FF9300"/>
                </a:solidFill>
              </a:defRPr>
            </a:pPr>
            <a:r>
              <a:rPr sz="2400" u="sng" dirty="0">
                <a:uFill>
                  <a:solidFill>
                    <a:srgbClr val="467886"/>
                  </a:solidFill>
                </a:uFill>
                <a:hlinkClick r:id="rId3" action="ppaction://hlinksldjump"/>
              </a:rPr>
              <a:t>Back to the exam process</a:t>
            </a:r>
          </a:p>
          <a:p>
            <a:pPr>
              <a:defRPr b="1"/>
            </a:pPr>
            <a:r>
              <a:rPr dirty="0"/>
              <a:t>No:</a:t>
            </a:r>
            <a:endParaRPr lang="en-US" dirty="0"/>
          </a:p>
          <a:p>
            <a:pPr marL="685800" lvl="1" indent="-228600">
              <a:defRPr>
                <a:solidFill>
                  <a:srgbClr val="FF9300"/>
                </a:solidFill>
              </a:defRPr>
            </a:pPr>
            <a:r>
              <a:rPr lang="en-US" u="sng" dirty="0">
                <a:uFill>
                  <a:solidFill>
                    <a:srgbClr val="467886"/>
                  </a:solidFill>
                </a:uFill>
                <a:hlinkClick r:id="rId4" action="ppaction://hlinksldjump"/>
              </a:rPr>
              <a:t>Leave after </a:t>
            </a:r>
            <a:r>
              <a:rPr lang="en-US" u="sng" dirty="0">
                <a:solidFill>
                  <a:srgbClr val="0432FF"/>
                </a:solidFill>
                <a:uFill>
                  <a:solidFill>
                    <a:srgbClr val="467886"/>
                  </a:solidFill>
                </a:uFill>
              </a:rPr>
              <a:t>falling short</a:t>
            </a:r>
            <a:endParaRPr dirty="0">
              <a:solidFill>
                <a:srgbClr val="0432FF"/>
              </a:solidFill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C60ED-3EB8-9ABD-9F89-EDB27313CB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62BB19D2-EC5B-E989-6A75-E3D9B82899B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Prepping an Applicant: </a:t>
            </a: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ID</a:t>
            </a:r>
            <a:endParaRPr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D611EB1E-FA65-46D8-539A-AFAE34172AE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2200"/>
              </a:spcBef>
              <a:defRPr b="1"/>
            </a:pPr>
            <a:r>
              <a:rPr lang="en-US" dirty="0"/>
              <a:t>Ask to See </a:t>
            </a:r>
            <a:r>
              <a:rPr dirty="0"/>
              <a:t>ID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sz="2400" dirty="0">
                <a:solidFill>
                  <a:srgbClr val="215F9A"/>
                </a:solidFill>
              </a:rPr>
              <a:t>We’d like to look at your government issued ID to ensure your name matches your registration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 cohost will use the Zoom </a:t>
            </a:r>
            <a:r>
              <a:rPr lang="en-US" sz="2400" b="1" i="1" dirty="0">
                <a:solidFill>
                  <a:srgbClr val="7030A0"/>
                </a:solidFill>
              </a:rPr>
              <a:t>Spotlight</a:t>
            </a:r>
            <a:r>
              <a:rPr lang="en-US" i="1" dirty="0"/>
              <a:t> 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tool to make the image bigger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Name must match FRN info. Joe </a:t>
            </a:r>
            <a:r>
              <a:rPr lang="en-US" sz="2400" dirty="0"/>
              <a:t>≠</a:t>
            </a:r>
            <a:r>
              <a:rPr lang="en-US" dirty="0"/>
              <a:t> Joseph, Look for “Jr.” “III”, etc.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Middle name/initial is optional</a:t>
            </a:r>
            <a:endParaRPr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Get thumbs up from </a:t>
            </a:r>
            <a:r>
              <a:rPr lang="en-US" dirty="0"/>
              <a:t>the </a:t>
            </a:r>
            <a:r>
              <a:rPr dirty="0"/>
              <a:t>team</a:t>
            </a:r>
            <a:endParaRPr b="1" dirty="0"/>
          </a:p>
          <a:p>
            <a:pPr marL="0" indent="0">
              <a:buNone/>
              <a:defRPr b="1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25660942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478352-7C46-F725-D426-D690184B9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C8FC1C9B-266A-BDC6-0296-89C5D929D6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83" name="Title 1">
            <a:extLst>
              <a:ext uri="{FF2B5EF4-FFF2-40B4-BE49-F238E27FC236}">
                <a16:creationId xmlns:a16="http://schemas.microsoft.com/office/drawing/2014/main" id="{BFBE9346-837F-FC04-4D36-E532614236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Leave after falling short</a:t>
            </a:r>
            <a:endParaRPr dirty="0"/>
          </a:p>
        </p:txBody>
      </p:sp>
      <p:sp>
        <p:nvSpPr>
          <p:cNvPr id="184" name="Content Placeholder 2">
            <a:extLst>
              <a:ext uri="{FF2B5EF4-FFF2-40B4-BE49-F238E27FC236}">
                <a16:creationId xmlns:a16="http://schemas.microsoft.com/office/drawing/2014/main" id="{967D3AF3-23FB-E35C-89B9-EDCB36BF029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/>
            </a:pPr>
            <a:r>
              <a:rPr dirty="0"/>
              <a:t>To </a:t>
            </a:r>
            <a:r>
              <a:rPr lang="en-US" dirty="0"/>
              <a:t>leave the meeting</a:t>
            </a:r>
            <a:endParaRPr dirty="0"/>
          </a:p>
          <a:p>
            <a:pPr marL="685800" lvl="1" indent="-228600">
              <a:spcBef>
                <a:spcPts val="2200"/>
              </a:spcBef>
            </a:pPr>
            <a:r>
              <a:rPr dirty="0"/>
              <a:t>Press the </a:t>
            </a:r>
            <a:r>
              <a:rPr i="1" dirty="0">
                <a:solidFill>
                  <a:srgbClr val="7030A0"/>
                </a:solidFill>
              </a:rPr>
              <a:t>back arrow with the bracket icon</a:t>
            </a:r>
            <a:br>
              <a:rPr dirty="0"/>
            </a:br>
            <a:r>
              <a:rPr dirty="0"/>
              <a:t>at top of browser window</a:t>
            </a:r>
          </a:p>
          <a:p>
            <a:pPr marL="685800" lvl="1" indent="-228600">
              <a:spcBef>
                <a:spcPts val="2200"/>
              </a:spcBef>
            </a:pPr>
            <a:r>
              <a:rPr dirty="0"/>
              <a:t>Stop sharing</a:t>
            </a:r>
          </a:p>
          <a:p>
            <a:pPr marL="685800" lvl="1" indent="-228600">
              <a:spcBef>
                <a:spcPts val="2200"/>
              </a:spcBef>
              <a:defRPr>
                <a:solidFill>
                  <a:srgbClr val="FF9300"/>
                </a:solidFill>
              </a:defRPr>
            </a:pPr>
            <a:r>
              <a:rPr u="sng" dirty="0">
                <a:uFill>
                  <a:solidFill>
                    <a:srgbClr val="467886"/>
                  </a:solidFill>
                </a:uFill>
                <a:hlinkClick r:id="rId2" action="ppaction://hlinksldjump"/>
              </a:rPr>
              <a:t>Leave the meeting</a:t>
            </a:r>
          </a:p>
        </p:txBody>
      </p:sp>
      <p:pic>
        <p:nvPicPr>
          <p:cNvPr id="185" name="Screenshot 2025-05-05 at 11.45.59 AM.png" descr="Screenshot 2025-05-05 at 11.45.59 AM.png">
            <a:extLst>
              <a:ext uri="{FF2B5EF4-FFF2-40B4-BE49-F238E27FC236}">
                <a16:creationId xmlns:a16="http://schemas.microsoft.com/office/drawing/2014/main" id="{D621DE07-B37C-627D-039C-B79109DAD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2801" y="2308266"/>
            <a:ext cx="539089" cy="584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Screenshot 2025-05-11 at 4.56.03 PM.png" descr="Screenshot 2025-05-11 at 4.56.03 PM.png">
            <a:extLst>
              <a:ext uri="{FF2B5EF4-FFF2-40B4-BE49-F238E27FC236}">
                <a16:creationId xmlns:a16="http://schemas.microsoft.com/office/drawing/2014/main" id="{AE80F334-58FC-9BFC-8332-DC533548CA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050" t="73988" r="8614" b="371"/>
          <a:stretch>
            <a:fillRect/>
          </a:stretch>
        </p:blipFill>
        <p:spPr>
          <a:xfrm>
            <a:off x="3789679" y="3621256"/>
            <a:ext cx="4297681" cy="254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04C825-D1B8-8520-F1F4-4533754A1C93}"/>
              </a:ext>
            </a:extLst>
          </p:cNvPr>
          <p:cNvGrpSpPr/>
          <p:nvPr/>
        </p:nvGrpSpPr>
        <p:grpSpPr>
          <a:xfrm>
            <a:off x="8570686" y="3425091"/>
            <a:ext cx="2329543" cy="584773"/>
            <a:chOff x="8570686" y="4589195"/>
            <a:chExt cx="2329543" cy="58477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4001DD5C-5FFE-7B99-D12E-2455405AC713}"/>
                </a:ext>
              </a:extLst>
            </p:cNvPr>
            <p:cNvSpPr txBox="1"/>
            <p:nvPr/>
          </p:nvSpPr>
          <p:spPr>
            <a:xfrm>
              <a:off x="8570686" y="4589195"/>
              <a:ext cx="1299029" cy="58477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1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rPr>
                <a:t>On phone</a:t>
              </a:r>
            </a:p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/>
                <a:t>In Zoom App</a:t>
              </a:r>
              <a:endPara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5" name="Picture 4" descr="A close up of a logo&#10;&#10;AI-generated content may be incorrect.">
              <a:extLst>
                <a:ext uri="{FF2B5EF4-FFF2-40B4-BE49-F238E27FC236}">
                  <a16:creationId xmlns:a16="http://schemas.microsoft.com/office/drawing/2014/main" id="{2D1C6364-CCEF-00F3-10DD-999C039F0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27772" y="4743765"/>
              <a:ext cx="972457" cy="2756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69743663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AFEF601B-CD29-B139-31F4-B6456145D79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9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Passed the exam</a:t>
            </a:r>
          </a:p>
        </p:txBody>
      </p:sp>
      <p:sp>
        <p:nvSpPr>
          <p:cNvPr id="195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215F9A"/>
                </a:solidFill>
              </a:defRPr>
            </a:pPr>
            <a:r>
              <a:rPr dirty="0"/>
              <a:t>CONGRATULATIONS!</a:t>
            </a:r>
          </a:p>
          <a:p>
            <a:pPr>
              <a:defRPr b="1"/>
            </a:pPr>
            <a:r>
              <a:rPr dirty="0"/>
              <a:t>Technician / General: 36</a:t>
            </a:r>
            <a:r>
              <a:rPr baseline="30000" dirty="0"/>
              <a:t>th</a:t>
            </a:r>
            <a:r>
              <a:rPr dirty="0"/>
              <a:t> question</a:t>
            </a:r>
          </a:p>
          <a:p>
            <a:pPr marL="685800" lvl="1" indent="-228600">
              <a:spcBef>
                <a:spcPts val="500"/>
              </a:spcBef>
            </a:pPr>
            <a:r>
              <a:rPr dirty="0"/>
              <a:t>Have you prepared for, and </a:t>
            </a:r>
            <a:r>
              <a:rPr lang="en-US" dirty="0"/>
              <a:t>are you </a:t>
            </a:r>
            <a:r>
              <a:rPr b="1" i="1" dirty="0"/>
              <a:t>ready to </a:t>
            </a:r>
            <a:r>
              <a:rPr lang="en-US" b="1" i="1" dirty="0"/>
              <a:t>pass</a:t>
            </a:r>
            <a:r>
              <a:rPr dirty="0"/>
              <a:t> the General</a:t>
            </a:r>
            <a:r>
              <a:rPr lang="en-US" dirty="0"/>
              <a:t> </a:t>
            </a:r>
            <a:r>
              <a:rPr dirty="0"/>
              <a:t>/</a:t>
            </a:r>
            <a:r>
              <a:rPr lang="en-US" dirty="0"/>
              <a:t> </a:t>
            </a:r>
            <a:r>
              <a:rPr dirty="0"/>
              <a:t>Extra exam?</a:t>
            </a:r>
          </a:p>
          <a:p>
            <a:pPr marL="685800" lvl="1" indent="-228600">
              <a:spcBef>
                <a:spcPts val="2200"/>
              </a:spcBef>
            </a:pPr>
            <a:r>
              <a:rPr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4" action="ppaction://hlinksldjump"/>
              </a:rPr>
              <a:t>Yes</a:t>
            </a:r>
            <a:r>
              <a:rPr dirty="0"/>
              <a:t>   or   </a:t>
            </a:r>
            <a:r>
              <a:rPr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3" action="ppaction://hlinksldjump"/>
              </a:rPr>
              <a:t>No</a:t>
            </a:r>
          </a:p>
        </p:txBody>
      </p:sp>
      <p:sp>
        <p:nvSpPr>
          <p:cNvPr id="197" name="Rounded Rectangle"/>
          <p:cNvSpPr/>
          <p:nvPr/>
        </p:nvSpPr>
        <p:spPr>
          <a:xfrm>
            <a:off x="2923717" y="3815158"/>
            <a:ext cx="863121" cy="488532"/>
          </a:xfrm>
          <a:prstGeom prst="roundRect">
            <a:avLst>
              <a:gd name="adj" fmla="val 26501"/>
            </a:avLst>
          </a:prstGeom>
          <a:ln w="19050">
            <a:solidFill>
              <a:schemeClr val="accent6">
                <a:lumOff val="-8352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A851589E-5F5B-0802-D0AE-42C9ADBF9A4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199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Wants to take next exam</a:t>
            </a:r>
          </a:p>
        </p:txBody>
      </p:sp>
      <p:sp>
        <p:nvSpPr>
          <p:cNvPr id="200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2C82C9"/>
                </a:solidFill>
              </a:defRPr>
            </a:pPr>
            <a:r>
              <a:rPr dirty="0"/>
              <a:t>Terrific, just press the </a:t>
            </a:r>
            <a:r>
              <a:rPr sz="2400" i="1" dirty="0">
                <a:solidFill>
                  <a:srgbClr val="7030A0"/>
                </a:solidFill>
              </a:rPr>
              <a:t>START EXAM</a:t>
            </a:r>
            <a:r>
              <a:rPr sz="2400" dirty="0"/>
              <a:t> </a:t>
            </a:r>
            <a:r>
              <a:rPr dirty="0"/>
              <a:t>button</a:t>
            </a:r>
          </a:p>
          <a:p>
            <a:pPr marL="685800" lvl="1" indent="-228600">
              <a:defRPr>
                <a:solidFill>
                  <a:srgbClr val="2C82C9"/>
                </a:solidFill>
              </a:defRPr>
            </a:pPr>
            <a:r>
              <a:rPr dirty="0"/>
              <a:t>[</a:t>
            </a:r>
            <a:r>
              <a:rPr lang="en-US" dirty="0"/>
              <a:t>It will be </a:t>
            </a:r>
            <a:r>
              <a:rPr lang="en-US" sz="2400" b="1" i="1" dirty="0">
                <a:solidFill>
                  <a:srgbClr val="7030A0"/>
                </a:solidFill>
              </a:rPr>
              <a:t>GENERAL</a:t>
            </a:r>
            <a:r>
              <a:rPr lang="en-US" dirty="0"/>
              <a:t> or </a:t>
            </a:r>
            <a:r>
              <a:rPr lang="en-US" sz="2400" b="1" i="1" dirty="0">
                <a:solidFill>
                  <a:srgbClr val="7030A0"/>
                </a:solidFill>
              </a:rPr>
              <a:t>EXTRA</a:t>
            </a:r>
            <a:r>
              <a:rPr dirty="0"/>
              <a:t>]</a:t>
            </a:r>
          </a:p>
          <a:p>
            <a:pPr>
              <a:defRPr>
                <a:solidFill>
                  <a:srgbClr val="FF9300"/>
                </a:solidFill>
              </a:defRPr>
            </a:pPr>
            <a:r>
              <a:rPr u="sng" dirty="0">
                <a:uFill>
                  <a:solidFill>
                    <a:srgbClr val="467886"/>
                  </a:solidFill>
                </a:uFill>
                <a:hlinkClick r:id="rId2" action="ppaction://hlinksldjump"/>
              </a:rPr>
              <a:t>Start the exam process again</a:t>
            </a:r>
            <a:endParaRPr lang="en-US" u="sng" dirty="0">
              <a:uFill>
                <a:solidFill>
                  <a:srgbClr val="467886"/>
                </a:solidFill>
              </a:uFill>
            </a:endParaRPr>
          </a:p>
          <a:p>
            <a:pPr>
              <a:defRPr>
                <a:solidFill>
                  <a:srgbClr val="FF9300"/>
                </a:solidFill>
              </a:defRPr>
            </a:pPr>
            <a:endParaRPr lang="en-US" u="sng" dirty="0">
              <a:uFill>
                <a:solidFill>
                  <a:srgbClr val="467886"/>
                </a:solidFill>
              </a:uFill>
              <a:hlinkClick r:id="rId3" action="ppaction://hlinksldjump"/>
            </a:endParaRPr>
          </a:p>
          <a:p>
            <a:pPr>
              <a:defRPr>
                <a:solidFill>
                  <a:srgbClr val="FF9300"/>
                </a:solidFill>
              </a:defRPr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Note: No charge to take additional exams after passing</a:t>
            </a:r>
            <a:endParaRPr sz="2400" i="1" dirty="0">
              <a:solidFill>
                <a:schemeClr val="accent5">
                  <a:lumMod val="60000"/>
                  <a:lumOff val="40000"/>
                </a:schemeClr>
              </a:solidFill>
              <a:hlinkClick r:id="rId3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Start the paperwork</a:t>
            </a:r>
          </a:p>
        </p:txBody>
      </p:sp>
      <p:sp>
        <p:nvSpPr>
          <p:cNvPr id="204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1600"/>
              </a:spcBef>
              <a:defRPr b="1">
                <a:solidFill>
                  <a:srgbClr val="215F9A"/>
                </a:solidFill>
              </a:defRPr>
            </a:pPr>
            <a:r>
              <a:rPr dirty="0"/>
              <a:t>The hard part is done, now we do the paperwork</a:t>
            </a:r>
          </a:p>
          <a:p>
            <a:pPr>
              <a:spcBef>
                <a:spcPts val="1600"/>
              </a:spcBef>
              <a:defRPr b="1">
                <a:solidFill>
                  <a:srgbClr val="215F9A"/>
                </a:solidFill>
              </a:defRPr>
            </a:pPr>
            <a:r>
              <a:rPr dirty="0"/>
              <a:t>Just press </a:t>
            </a:r>
            <a:r>
              <a:rPr sz="2400" i="1" dirty="0">
                <a:solidFill>
                  <a:srgbClr val="7030A0"/>
                </a:solidFill>
              </a:rPr>
              <a:t>FINISH AND SIGN FORMS</a:t>
            </a:r>
            <a:r>
              <a:rPr i="1" dirty="0">
                <a:solidFill>
                  <a:srgbClr val="7030A0"/>
                </a:solidFill>
              </a:rPr>
              <a:t>, </a:t>
            </a:r>
            <a:r>
              <a:rPr dirty="0"/>
              <a:t>then</a:t>
            </a:r>
            <a:r>
              <a:rPr i="1" dirty="0">
                <a:solidFill>
                  <a:srgbClr val="7030A0"/>
                </a:solidFill>
              </a:rPr>
              <a:t> </a:t>
            </a:r>
            <a:r>
              <a:rPr sz="2400" i="1" dirty="0">
                <a:solidFill>
                  <a:srgbClr val="7030A0"/>
                </a:solidFill>
              </a:rPr>
              <a:t>FINISH AND SIGN</a:t>
            </a:r>
          </a:p>
          <a:p>
            <a:pPr>
              <a:spcBef>
                <a:spcPts val="1600"/>
              </a:spcBef>
              <a:defRPr b="1"/>
            </a:pPr>
            <a:r>
              <a:rPr dirty="0"/>
              <a:t>Ask to check the information on the screen again</a:t>
            </a:r>
          </a:p>
          <a:p>
            <a:pPr>
              <a:spcBef>
                <a:spcPts val="1600"/>
              </a:spcBef>
              <a:defRPr b="1"/>
            </a:pPr>
            <a:r>
              <a:rPr dirty="0"/>
              <a:t>Click </a:t>
            </a:r>
            <a:r>
              <a:rPr sz="2400" i="1" dirty="0">
                <a:solidFill>
                  <a:srgbClr val="7030A0"/>
                </a:solidFill>
              </a:rPr>
              <a:t>Quick Form 605</a:t>
            </a:r>
            <a:endParaRPr i="1" dirty="0">
              <a:solidFill>
                <a:srgbClr val="7030A0"/>
              </a:solidFill>
            </a:endParaRP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Check data yet again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lang="en-US" dirty="0"/>
              <a:t>Ask them to r</a:t>
            </a:r>
            <a:r>
              <a:rPr dirty="0"/>
              <a:t>eview </a:t>
            </a:r>
            <a:r>
              <a:rPr lang="en-US" dirty="0"/>
              <a:t>the 6 bullet points under </a:t>
            </a:r>
            <a:r>
              <a:rPr dirty="0"/>
              <a:t>“</a:t>
            </a:r>
            <a:r>
              <a:rPr i="1" dirty="0">
                <a:solidFill>
                  <a:srgbClr val="7030A0"/>
                </a:solidFill>
              </a:rPr>
              <a:t>I certify that</a:t>
            </a:r>
            <a:r>
              <a:rPr dirty="0"/>
              <a:t>”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Hit </a:t>
            </a:r>
            <a:r>
              <a:rPr i="1" dirty="0">
                <a:solidFill>
                  <a:srgbClr val="7030A0"/>
                </a:solidFill>
              </a:rPr>
              <a:t>CLOSE</a:t>
            </a:r>
            <a:r>
              <a:rPr lang="en-US" dirty="0"/>
              <a:t> in the bottom right corner</a:t>
            </a:r>
            <a:endParaRPr i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CSCE</a:t>
            </a:r>
          </a:p>
        </p:txBody>
      </p:sp>
      <p:sp>
        <p:nvSpPr>
          <p:cNvPr id="208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215F9A"/>
                </a:solidFill>
              </a:defRPr>
            </a:pPr>
            <a:r>
              <a:rPr dirty="0"/>
              <a:t>Now click on the blue bar that says </a:t>
            </a:r>
            <a:r>
              <a:rPr sz="2400" dirty="0">
                <a:solidFill>
                  <a:srgbClr val="7030A0"/>
                </a:solidFill>
              </a:rPr>
              <a:t>CSCE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Certificate of Successful Completion of Exam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Ask to check the information on the screen one last time</a:t>
            </a:r>
          </a:p>
          <a:p>
            <a:pPr marL="685800" lvl="1" indent="-228600">
              <a:spcBef>
                <a:spcPts val="500"/>
              </a:spcBef>
              <a:defRPr sz="2400"/>
            </a:pPr>
            <a:r>
              <a:rPr dirty="0"/>
              <a:t>Click </a:t>
            </a:r>
            <a:r>
              <a:rPr i="1" dirty="0">
                <a:solidFill>
                  <a:srgbClr val="7030A0"/>
                </a:solidFill>
              </a:rPr>
              <a:t>CLOSE</a:t>
            </a:r>
            <a:r>
              <a:rPr dirty="0"/>
              <a:t> when done</a:t>
            </a:r>
          </a:p>
          <a:p>
            <a:pPr>
              <a:spcBef>
                <a:spcPts val="2200"/>
              </a:spcBef>
              <a:defRPr b="1">
                <a:solidFill>
                  <a:srgbClr val="215F9A"/>
                </a:solidFill>
              </a:defRPr>
            </a:pPr>
            <a:r>
              <a:rPr dirty="0"/>
              <a:t>You’ll get a copy of this in </a:t>
            </a:r>
            <a:r>
              <a:rPr lang="en-US" dirty="0"/>
              <a:t>10-</a:t>
            </a:r>
            <a:r>
              <a:rPr dirty="0"/>
              <a:t>15 minutes</a:t>
            </a:r>
          </a:p>
          <a:p>
            <a:pPr marL="685800" lvl="1" indent="-228600">
              <a:spcBef>
                <a:spcPts val="500"/>
              </a:spcBef>
              <a:defRPr sz="2400" b="1">
                <a:solidFill>
                  <a:srgbClr val="215F9A"/>
                </a:solidFill>
              </a:defRPr>
            </a:pPr>
            <a:r>
              <a:rPr lang="en-US" dirty="0"/>
              <a:t>I</a:t>
            </a:r>
            <a:r>
              <a:rPr dirty="0"/>
              <a:t>t will have our signatures</a:t>
            </a:r>
            <a:r>
              <a:rPr lang="en-US" dirty="0"/>
              <a:t> and yours</a:t>
            </a:r>
            <a:endParaRPr dirty="0"/>
          </a:p>
          <a:p>
            <a:pPr marL="685800" lvl="1" indent="-228600">
              <a:spcBef>
                <a:spcPts val="500"/>
              </a:spcBef>
              <a:defRPr sz="2400" b="1">
                <a:solidFill>
                  <a:srgbClr val="215F9A"/>
                </a:solidFill>
              </a:defRPr>
            </a:pPr>
            <a:r>
              <a:rPr dirty="0"/>
              <a:t>Keep it in a safe place</a:t>
            </a:r>
            <a:r>
              <a:rPr lang="en-US" dirty="0"/>
              <a:t> - i</a:t>
            </a:r>
            <a:r>
              <a:rPr dirty="0"/>
              <a:t>t’s your proof that you passed the test</a:t>
            </a:r>
          </a:p>
        </p:txBody>
      </p:sp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E51EE1E4-586F-2056-F17A-BECB1FF172A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11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More Signatures</a:t>
            </a:r>
          </a:p>
        </p:txBody>
      </p:sp>
      <p:sp>
        <p:nvSpPr>
          <p:cNvPr id="212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dirty="0"/>
              <a:t>Review the four bullet points about your digital signature</a:t>
            </a:r>
          </a:p>
          <a:p>
            <a:pPr>
              <a:defRPr b="1"/>
            </a:pPr>
            <a:r>
              <a:rPr dirty="0"/>
              <a:t>Ask to type full name below the </a:t>
            </a:r>
            <a:r>
              <a:rPr dirty="0">
                <a:solidFill>
                  <a:srgbClr val="FF0000"/>
                </a:solidFill>
              </a:rPr>
              <a:t>red </a:t>
            </a:r>
            <a:r>
              <a:rPr dirty="0"/>
              <a:t>text</a:t>
            </a:r>
          </a:p>
          <a:p>
            <a:pPr>
              <a:defRPr b="1"/>
            </a:pPr>
            <a:r>
              <a:rPr dirty="0"/>
              <a:t>Ask to mouse their signature</a:t>
            </a:r>
          </a:p>
          <a:p>
            <a:pPr>
              <a:defRPr b="1"/>
            </a:pPr>
            <a:r>
              <a:rPr dirty="0"/>
              <a:t>Press </a:t>
            </a:r>
            <a:r>
              <a:rPr sz="2400" i="1" dirty="0">
                <a:solidFill>
                  <a:srgbClr val="7030A0"/>
                </a:solidFill>
              </a:rPr>
              <a:t>Sign Documents</a:t>
            </a:r>
            <a:r>
              <a:rPr sz="2400" i="1" dirty="0"/>
              <a:t>, </a:t>
            </a:r>
            <a:r>
              <a:rPr sz="2400" i="1" dirty="0">
                <a:solidFill>
                  <a:srgbClr val="7030A0"/>
                </a:solidFill>
              </a:rPr>
              <a:t>Finish Session</a:t>
            </a:r>
            <a:r>
              <a:rPr sz="2400" i="1" dirty="0"/>
              <a:t>, </a:t>
            </a:r>
            <a:r>
              <a:rPr sz="2400" i="1" dirty="0">
                <a:solidFill>
                  <a:srgbClr val="7030A0"/>
                </a:solidFill>
              </a:rPr>
              <a:t>Log Out</a:t>
            </a:r>
            <a:endParaRPr i="1" dirty="0">
              <a:solidFill>
                <a:srgbClr val="7030A0"/>
              </a:solidFill>
            </a:endParaRPr>
          </a:p>
          <a:p>
            <a:pPr>
              <a:spcBef>
                <a:spcPts val="3200"/>
              </a:spcBef>
              <a:defRPr b="1"/>
            </a:pPr>
            <a:r>
              <a:rPr dirty="0"/>
              <a:t>Stop sharing</a:t>
            </a:r>
          </a:p>
          <a:p>
            <a:pPr>
              <a:spcBef>
                <a:spcPts val="2000"/>
              </a:spcBef>
              <a:spcAft>
                <a:spcPts val="2000"/>
              </a:spcAft>
              <a:defRPr b="1">
                <a:solidFill>
                  <a:srgbClr val="215F9A"/>
                </a:solidFill>
              </a:defRPr>
            </a:pPr>
            <a:r>
              <a:rPr lang="en-US" b="1" u="sng" dirty="0">
                <a:solidFill>
                  <a:srgbClr val="0331FF"/>
                </a:solidFill>
                <a:uFill>
                  <a:solidFill>
                    <a:srgbClr val="467886"/>
                  </a:solidFill>
                </a:uFill>
              </a:rPr>
              <a:t>Initial License</a:t>
            </a:r>
            <a:r>
              <a:rPr b="1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</a:rPr>
              <a:t>   </a:t>
            </a:r>
            <a:r>
              <a:rPr dirty="0">
                <a:solidFill>
                  <a:srgbClr val="000000"/>
                </a:solidFill>
              </a:rPr>
              <a:t>or</a:t>
            </a:r>
            <a:r>
              <a:rPr dirty="0"/>
              <a:t>   </a:t>
            </a:r>
            <a:r>
              <a:rPr lang="en-US" u="sng" dirty="0">
                <a:solidFill>
                  <a:srgbClr val="FF9300"/>
                </a:solidFill>
                <a:uFill>
                  <a:solidFill>
                    <a:srgbClr val="467886"/>
                  </a:solidFill>
                </a:uFill>
                <a:hlinkClick r:id="rId3" action="ppaction://hlinksldjump"/>
              </a:rPr>
              <a:t>Upgrade</a:t>
            </a:r>
            <a:endParaRPr u="sng" dirty="0">
              <a:solidFill>
                <a:srgbClr val="FF9300"/>
              </a:solidFill>
              <a:uFill>
                <a:solidFill>
                  <a:srgbClr val="467886"/>
                </a:solidFill>
              </a:uFill>
              <a:hlinkClick r:id="rId3" action="ppaction://hlinksldjump"/>
            </a:endParaRPr>
          </a:p>
        </p:txBody>
      </p:sp>
      <p:sp>
        <p:nvSpPr>
          <p:cNvPr id="3" name="Rounded Rectangle">
            <a:extLst>
              <a:ext uri="{FF2B5EF4-FFF2-40B4-BE49-F238E27FC236}">
                <a16:creationId xmlns:a16="http://schemas.microsoft.com/office/drawing/2014/main" id="{8D1DB7B9-FE51-8FA6-A1A9-00A9CD7F45D6}"/>
              </a:ext>
            </a:extLst>
          </p:cNvPr>
          <p:cNvSpPr/>
          <p:nvPr/>
        </p:nvSpPr>
        <p:spPr>
          <a:xfrm>
            <a:off x="1044117" y="4798878"/>
            <a:ext cx="2467826" cy="488532"/>
          </a:xfrm>
          <a:prstGeom prst="roundRect">
            <a:avLst>
              <a:gd name="adj" fmla="val 26501"/>
            </a:avLst>
          </a:prstGeom>
          <a:ln w="19050">
            <a:solidFill>
              <a:schemeClr val="accent6">
                <a:lumOff val="-8352"/>
              </a:schemeClr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4" name="Screenshot 2025-05-11 at 4.56.03 PM.png" descr="Screenshot 2025-05-11 at 4.56.03 PM.png">
            <a:extLst>
              <a:ext uri="{FF2B5EF4-FFF2-40B4-BE49-F238E27FC236}">
                <a16:creationId xmlns:a16="http://schemas.microsoft.com/office/drawing/2014/main" id="{573955A9-247E-5023-A884-F04BF5A3CB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9050" t="73988" r="8614" b="371"/>
          <a:stretch>
            <a:fillRect/>
          </a:stretch>
        </p:blipFill>
        <p:spPr>
          <a:xfrm>
            <a:off x="3749039" y="4267732"/>
            <a:ext cx="4297681" cy="2540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20521DA-18B8-241D-4F1C-6DEF1C2C5C20}"/>
              </a:ext>
            </a:extLst>
          </p:cNvPr>
          <p:cNvGrpSpPr/>
          <p:nvPr/>
        </p:nvGrpSpPr>
        <p:grpSpPr>
          <a:xfrm>
            <a:off x="8686071" y="4267732"/>
            <a:ext cx="2271486" cy="338552"/>
            <a:chOff x="8570686" y="4589195"/>
            <a:chExt cx="2271486" cy="33855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B03E227-B63A-8F84-96A4-4A084DDC755E}"/>
                </a:ext>
              </a:extLst>
            </p:cNvPr>
            <p:cNvSpPr txBox="1"/>
            <p:nvPr/>
          </p:nvSpPr>
          <p:spPr>
            <a:xfrm>
              <a:off x="8570686" y="4589195"/>
              <a:ext cx="1299029" cy="3385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1600" dirty="0"/>
                <a:t>In Zoom App</a:t>
              </a:r>
              <a:endPara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7" name="Picture 6" descr="A close up of a logo&#10;&#10;AI-generated content may be incorrect.">
              <a:extLst>
                <a:ext uri="{FF2B5EF4-FFF2-40B4-BE49-F238E27FC236}">
                  <a16:creationId xmlns:a16="http://schemas.microsoft.com/office/drawing/2014/main" id="{49CF8C61-2BF1-9A92-328B-4F64FEC9C0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69715" y="4632567"/>
              <a:ext cx="972457" cy="275633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A85400D7-F44B-82AC-8202-DA12690113BE}"/>
              </a:ext>
            </a:extLst>
          </p:cNvPr>
          <p:cNvSpPr txBox="1"/>
          <p:nvPr/>
        </p:nvSpPr>
        <p:spPr>
          <a:xfrm>
            <a:off x="5248364" y="3948130"/>
            <a:ext cx="129902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Mac or PC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CF4D3E-C951-861A-CC6A-CF27678871A0}"/>
              </a:ext>
            </a:extLst>
          </p:cNvPr>
          <p:cNvSpPr txBox="1"/>
          <p:nvPr/>
        </p:nvSpPr>
        <p:spPr>
          <a:xfrm>
            <a:off x="9105537" y="3898402"/>
            <a:ext cx="1501503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rPr>
              <a:t>iOS/Android</a:t>
            </a:r>
          </a:p>
        </p:txBody>
      </p:sp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6D0472EE-89B8-650B-EFDB-A76FF9EC0A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  <p:sp>
        <p:nvSpPr>
          <p:cNvPr id="216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Final Instructions: Technician</a:t>
            </a:r>
          </a:p>
        </p:txBody>
      </p:sp>
      <p:sp>
        <p:nvSpPr>
          <p:cNvPr id="217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1600"/>
              </a:spcBef>
              <a:defRPr b="1">
                <a:solidFill>
                  <a:srgbClr val="215F9A"/>
                </a:solidFill>
              </a:defRPr>
            </a:pPr>
            <a:r>
              <a:rPr dirty="0"/>
              <a:t>You’ve done it! Welcome to the airwaves</a:t>
            </a:r>
          </a:p>
          <a:p>
            <a:pPr>
              <a:spcBef>
                <a:spcPts val="1600"/>
              </a:spcBef>
              <a:defRPr b="1"/>
            </a:pPr>
            <a:r>
              <a:rPr dirty="0"/>
              <a:t>Email coming from FCC </a:t>
            </a:r>
            <a:r>
              <a:rPr lang="en-US" dirty="0"/>
              <a:t>based on time and business day</a:t>
            </a:r>
            <a:endParaRPr dirty="0"/>
          </a:p>
          <a:p>
            <a:pPr>
              <a:spcBef>
                <a:spcPts val="1600"/>
              </a:spcBef>
              <a:defRPr b="1"/>
            </a:pPr>
            <a:r>
              <a:rPr dirty="0"/>
              <a:t>Pay using a desktop / laptop – not a mobile device</a:t>
            </a:r>
          </a:p>
          <a:p>
            <a:pPr>
              <a:spcBef>
                <a:spcPts val="1600"/>
              </a:spcBef>
              <a:defRPr b="1"/>
            </a:pPr>
            <a:r>
              <a:rPr dirty="0"/>
              <a:t>You’ll be given the option to review your application – don’t</a:t>
            </a:r>
          </a:p>
          <a:p>
            <a:pPr>
              <a:spcBef>
                <a:spcPts val="1600"/>
              </a:spcBef>
              <a:defRPr b="1"/>
            </a:pPr>
            <a:r>
              <a:rPr lang="en-US" dirty="0"/>
              <a:t>Another email with your callsign assignment should arrive in the next couple of business days following your payment</a:t>
            </a:r>
          </a:p>
          <a:p>
            <a:pPr>
              <a:spcBef>
                <a:spcPts val="1600"/>
              </a:spcBef>
              <a:defRPr b="1">
                <a:solidFill>
                  <a:srgbClr val="FF9300"/>
                </a:solidFill>
              </a:defRPr>
            </a:pPr>
            <a:r>
              <a:rPr u="sng" dirty="0">
                <a:uFill>
                  <a:solidFill>
                    <a:srgbClr val="467886"/>
                  </a:solidFill>
                </a:uFill>
                <a:hlinkClick r:id="rId2" action="ppaction://hlinksldjump"/>
              </a:rPr>
              <a:t>Instructions to leave meeting</a:t>
            </a:r>
          </a:p>
        </p:txBody>
      </p:sp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Final Instructions: General / Extra</a:t>
            </a:r>
          </a:p>
        </p:txBody>
      </p:sp>
      <p:sp>
        <p:nvSpPr>
          <p:cNvPr id="221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b="1">
                <a:solidFill>
                  <a:srgbClr val="215F9A"/>
                </a:solidFill>
              </a:defRPr>
            </a:pPr>
            <a:r>
              <a:rPr dirty="0"/>
              <a:t>You’ve done it! Welcome to [ HF | the full bands ]</a:t>
            </a:r>
          </a:p>
          <a:p>
            <a:pPr>
              <a:defRPr b="1">
                <a:solidFill>
                  <a:srgbClr val="215F9A"/>
                </a:solidFill>
              </a:defRPr>
            </a:pPr>
            <a:r>
              <a:rPr lang="en-US" dirty="0"/>
              <a:t>As soon as you get your CSCE you </a:t>
            </a:r>
            <a:r>
              <a:rPr dirty="0"/>
              <a:t>can start using your new privileges</a:t>
            </a:r>
            <a:r>
              <a:rPr lang="en-US" dirty="0"/>
              <a:t>…</a:t>
            </a:r>
          </a:p>
          <a:p>
            <a:pPr>
              <a:defRPr b="1">
                <a:solidFill>
                  <a:srgbClr val="215F9A"/>
                </a:solidFill>
              </a:defRPr>
            </a:pPr>
            <a:r>
              <a:rPr lang="en-US" dirty="0"/>
              <a:t>Just append [/AG | /AE] to your callsign</a:t>
            </a:r>
            <a:r>
              <a:rPr lang="en-US" sz="2000" dirty="0"/>
              <a:t> </a:t>
            </a:r>
            <a:r>
              <a:rPr lang="en-US" sz="18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(awaiting General/Extra)</a:t>
            </a:r>
          </a:p>
          <a:p>
            <a:pPr algn="just">
              <a:defRPr b="1">
                <a:solidFill>
                  <a:srgbClr val="215F9A"/>
                </a:solidFill>
              </a:defRPr>
            </a:pPr>
            <a:r>
              <a:rPr dirty="0">
                <a:solidFill>
                  <a:schemeClr val="tx1"/>
                </a:solidFill>
              </a:rPr>
              <a:t>You probably won’t get an email from the FCC</a:t>
            </a:r>
            <a:r>
              <a:rPr lang="en-US" dirty="0">
                <a:solidFill>
                  <a:schemeClr val="tx1"/>
                </a:solidFill>
              </a:rPr>
              <a:t>…</a:t>
            </a:r>
          </a:p>
          <a:p>
            <a:pPr lvl="1" algn="just">
              <a:defRPr b="1">
                <a:solidFill>
                  <a:srgbClr val="215F9A"/>
                </a:solidFill>
              </a:defRPr>
            </a:pPr>
            <a:r>
              <a:rPr lang="en-US" sz="2400" dirty="0">
                <a:solidFill>
                  <a:schemeClr val="tx1"/>
                </a:solidFill>
              </a:rPr>
              <a:t>Check the ULS Database</a:t>
            </a:r>
          </a:p>
          <a:p>
            <a:pPr lvl="1" algn="just">
              <a:defRPr b="1">
                <a:solidFill>
                  <a:srgbClr val="215F9A"/>
                </a:solidFill>
              </a:defRPr>
            </a:pPr>
            <a:r>
              <a:rPr sz="2400" dirty="0"/>
              <a:t>Once you see it, you can stop using [ /AG | /AE ]</a:t>
            </a:r>
            <a:endParaRPr lang="en-US" sz="2400" dirty="0"/>
          </a:p>
          <a:p>
            <a:pPr algn="just">
              <a:spcBef>
                <a:spcPts val="2200"/>
              </a:spcBef>
              <a:defRPr b="1">
                <a:solidFill>
                  <a:srgbClr val="215F9A"/>
                </a:solidFill>
              </a:defRPr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Note: If changing their callsign, they will get an email</a:t>
            </a:r>
            <a:endParaRPr lang="en-US" sz="2400" i="1" dirty="0">
              <a:solidFill>
                <a:schemeClr val="accent5">
                  <a:lumMod val="60000"/>
                  <a:lumOff val="40000"/>
                </a:schemeClr>
              </a:solidFill>
              <a:hlinkClick r:id="rId2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t>Leaving the meeting</a:t>
            </a:r>
          </a:p>
        </p:txBody>
      </p:sp>
      <p:sp>
        <p:nvSpPr>
          <p:cNvPr id="225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/>
            </a:pPr>
            <a:r>
              <a:rPr lang="en-US" dirty="0"/>
              <a:t>On the 2</a:t>
            </a:r>
            <a:r>
              <a:rPr lang="en-US" baseline="30000" dirty="0"/>
              <a:t>nd</a:t>
            </a:r>
            <a:r>
              <a:rPr lang="en-US" dirty="0"/>
              <a:t> device</a:t>
            </a:r>
            <a:endParaRPr dirty="0"/>
          </a:p>
          <a:p>
            <a:pPr marL="685800" lvl="1" indent="-228600">
              <a:spcBef>
                <a:spcPts val="500"/>
              </a:spcBef>
              <a:defRPr sz="2400"/>
            </a:pPr>
            <a:r>
              <a:rPr i="1" dirty="0">
                <a:solidFill>
                  <a:srgbClr val="7030A0"/>
                </a:solidFill>
              </a:rPr>
              <a:t>Leave Room</a:t>
            </a:r>
            <a:r>
              <a:rPr dirty="0"/>
              <a:t>, </a:t>
            </a:r>
            <a:r>
              <a:rPr i="1" dirty="0">
                <a:solidFill>
                  <a:srgbClr val="7030A0"/>
                </a:solidFill>
              </a:rPr>
              <a:t>Leave Meeting</a:t>
            </a:r>
            <a:r>
              <a:rPr lang="en-US" i="1" dirty="0">
                <a:solidFill>
                  <a:srgbClr val="7030A0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(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or host may remove the phone</a:t>
            </a:r>
            <a:r>
              <a:rPr lang="en-US" i="1" dirty="0">
                <a:solidFill>
                  <a:schemeClr val="tx1"/>
                </a:solidFill>
              </a:rPr>
              <a:t>)</a:t>
            </a:r>
            <a:endParaRPr i="1" dirty="0">
              <a:solidFill>
                <a:schemeClr val="tx1"/>
              </a:solidFill>
            </a:endParaRPr>
          </a:p>
          <a:p>
            <a:pPr>
              <a:defRPr b="1"/>
            </a:pPr>
            <a:r>
              <a:rPr dirty="0"/>
              <a:t>Passed</a:t>
            </a:r>
            <a:r>
              <a:rPr sz="2400" dirty="0"/>
              <a:t>:</a:t>
            </a:r>
          </a:p>
          <a:p>
            <a:pPr marL="685800" lvl="1" indent="-228600">
              <a:spcBef>
                <a:spcPts val="500"/>
              </a:spcBef>
              <a:defRPr sz="2400" b="1">
                <a:solidFill>
                  <a:srgbClr val="215F9A"/>
                </a:solidFill>
              </a:defRPr>
            </a:pPr>
            <a:r>
              <a:rPr dirty="0">
                <a:solidFill>
                  <a:srgbClr val="000000"/>
                </a:solidFill>
              </a:rPr>
              <a:t>Technician or General</a:t>
            </a:r>
            <a:r>
              <a:rPr dirty="0"/>
              <a:t>: Please be sure to come back and see us when you want to upgrade</a:t>
            </a:r>
          </a:p>
          <a:p>
            <a:pPr marL="685800" lvl="1" indent="-228600">
              <a:spcBef>
                <a:spcPts val="500"/>
              </a:spcBef>
              <a:defRPr sz="2400" b="1">
                <a:solidFill>
                  <a:srgbClr val="215F9A"/>
                </a:solidFill>
              </a:defRPr>
            </a:pPr>
            <a:r>
              <a:rPr dirty="0"/>
              <a:t>The team is waiting to congratulate you</a:t>
            </a:r>
          </a:p>
          <a:p>
            <a:pPr>
              <a:defRPr b="1" i="1">
                <a:solidFill>
                  <a:srgbClr val="7030A0"/>
                </a:solidFill>
              </a:defRPr>
            </a:pPr>
            <a:r>
              <a:rPr dirty="0"/>
              <a:t>Leave Room</a:t>
            </a:r>
            <a:r>
              <a:rPr i="0" dirty="0">
                <a:solidFill>
                  <a:srgbClr val="000000"/>
                </a:solidFill>
              </a:rPr>
              <a:t>, </a:t>
            </a:r>
            <a:r>
              <a:rPr dirty="0"/>
              <a:t>Leave Breakout Room</a:t>
            </a:r>
          </a:p>
        </p:txBody>
      </p:sp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dirty="0"/>
              <a:t>Finalize</a:t>
            </a:r>
          </a:p>
        </p:txBody>
      </p:sp>
      <p:sp>
        <p:nvSpPr>
          <p:cNvPr id="229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838200" y="1828800"/>
            <a:ext cx="10515600" cy="4351338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2400"/>
              </a:spcBef>
              <a:defRPr b="1"/>
            </a:pPr>
            <a:r>
              <a:rPr dirty="0"/>
              <a:t>Get thumbs up from all team members</a:t>
            </a:r>
          </a:p>
          <a:p>
            <a:pPr>
              <a:spcBef>
                <a:spcPts val="2400"/>
              </a:spcBef>
              <a:defRPr b="1"/>
            </a:pPr>
            <a:r>
              <a:rPr dirty="0"/>
              <a:t>Ensure recordings have stopped</a:t>
            </a:r>
          </a:p>
          <a:p>
            <a:pPr>
              <a:spcBef>
                <a:spcPts val="2400"/>
              </a:spcBef>
              <a:defRPr b="1"/>
            </a:pPr>
            <a:r>
              <a:rPr dirty="0"/>
              <a:t>Get three signatures</a:t>
            </a:r>
          </a:p>
          <a:p>
            <a:pPr>
              <a:spcBef>
                <a:spcPts val="2400"/>
              </a:spcBef>
              <a:defRPr b="1"/>
            </a:pPr>
            <a:r>
              <a:rPr dirty="0"/>
              <a:t>Go back to main room</a:t>
            </a:r>
          </a:p>
        </p:txBody>
      </p:sp>
      <p:sp>
        <p:nvSpPr>
          <p:cNvPr id="230" name="Back to Start">
            <a:hlinkClick r:id="" action="ppaction://hlinkshowjump?jump=firstslide"/>
          </p:cNvPr>
          <p:cNvSpPr/>
          <p:nvPr/>
        </p:nvSpPr>
        <p:spPr>
          <a:xfrm>
            <a:off x="10338375" y="6321425"/>
            <a:ext cx="1836006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</a:rPr>
              <a:t>Back to Start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92E526-A9C0-10C1-E691-88CE180E1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AE65AABB-D5B1-A53B-0E0E-B45BF85699C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Prepping an Applicant: </a:t>
            </a: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Second Device</a:t>
            </a:r>
            <a:endParaRPr dirty="0">
              <a:solidFill>
                <a:srgbClr val="FF40FF"/>
              </a:solidFill>
            </a:endParaRP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A03AB9AC-4FF0-3899-FC8E-3FEF954CB6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190500">
              <a:spcBef>
                <a:spcPts val="1200"/>
              </a:spcBef>
              <a:spcAft>
                <a:spcPts val="600"/>
              </a:spcAft>
              <a:defRPr sz="2400"/>
            </a:pPr>
            <a:r>
              <a:rPr lang="en-US" sz="2800" b="1" dirty="0">
                <a:solidFill>
                  <a:srgbClr val="215F9A"/>
                </a:solidFill>
              </a:rPr>
              <a:t>We’d like you to join the meeting on your 2</a:t>
            </a:r>
            <a:r>
              <a:rPr lang="en-US" sz="2800" b="1" baseline="30000" dirty="0">
                <a:solidFill>
                  <a:srgbClr val="215F9A"/>
                </a:solidFill>
              </a:rPr>
              <a:t>nd</a:t>
            </a:r>
            <a:r>
              <a:rPr lang="en-US" sz="2800" b="1" dirty="0">
                <a:solidFill>
                  <a:srgbClr val="215F9A"/>
                </a:solidFill>
              </a:rPr>
              <a:t> device</a:t>
            </a:r>
          </a:p>
          <a:p>
            <a:pPr marL="685800" lvl="1">
              <a:spcBef>
                <a:spcPts val="0"/>
              </a:spcBef>
              <a:spcAft>
                <a:spcPts val="600"/>
              </a:spcAft>
              <a:tabLst>
                <a:tab pos="6162675" algn="l"/>
              </a:tabLst>
              <a:defRPr sz="2400"/>
            </a:pPr>
            <a:r>
              <a:rPr lang="en-US" sz="1800" b="1" dirty="0">
                <a:solidFill>
                  <a:srgbClr val="215F9A"/>
                </a:solidFill>
              </a:rPr>
              <a:t>You can use the link you were sent	</a:t>
            </a:r>
            <a:r>
              <a:rPr lang="en-US" sz="1800" i="1" dirty="0">
                <a:solidFill>
                  <a:schemeClr val="tx1"/>
                </a:solidFill>
              </a:rPr>
              <a:t>Or…</a:t>
            </a:r>
          </a:p>
          <a:p>
            <a:pPr marL="685800" lvl="1">
              <a:spcBef>
                <a:spcPts val="0"/>
              </a:spcBef>
              <a:spcAft>
                <a:spcPts val="600"/>
              </a:spcAft>
              <a:tabLst>
                <a:tab pos="6162675" algn="l"/>
              </a:tabLst>
              <a:defRPr sz="2400"/>
            </a:pPr>
            <a:r>
              <a:rPr lang="en-US" sz="1800" b="1" dirty="0">
                <a:solidFill>
                  <a:srgbClr val="215F9A"/>
                </a:solidFill>
              </a:rPr>
              <a:t>Go to wm7x.net/zoom, click </a:t>
            </a:r>
            <a:r>
              <a:rPr lang="en-US" sz="1800" b="1" dirty="0">
                <a:solidFill>
                  <a:srgbClr val="7030A0"/>
                </a:solidFill>
              </a:rPr>
              <a:t>JOIN EXAM SESSION</a:t>
            </a:r>
            <a:r>
              <a:rPr lang="en-US" sz="1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1800" i="1" dirty="0">
                <a:solidFill>
                  <a:schemeClr val="tx1"/>
                </a:solidFill>
              </a:rPr>
              <a:t>Or…</a:t>
            </a:r>
            <a:endParaRPr lang="en-US" sz="1800" b="1" i="1" dirty="0">
              <a:solidFill>
                <a:schemeClr val="tx1"/>
              </a:solidFill>
            </a:endParaRPr>
          </a:p>
          <a:p>
            <a:pPr marL="685800" lvl="1">
              <a:spcBef>
                <a:spcPts val="0"/>
              </a:spcBef>
              <a:spcAft>
                <a:spcPts val="1200"/>
              </a:spcAft>
              <a:defRPr sz="2400"/>
            </a:pPr>
            <a:r>
              <a:rPr lang="en-US" sz="18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If needed, the meeting ID is 509 800 7348, passcode: 7373</a:t>
            </a:r>
          </a:p>
          <a:p>
            <a:pPr marL="190500">
              <a:spcBef>
                <a:spcPts val="600"/>
              </a:spcBef>
              <a:defRPr sz="2400"/>
            </a:pPr>
            <a:r>
              <a:rPr lang="en-US" sz="28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Host will move the device to a room and admit it</a:t>
            </a:r>
          </a:p>
          <a:p>
            <a:pPr marL="685800" lvl="1">
              <a:spcBef>
                <a:spcPts val="600"/>
              </a:spcBef>
              <a:spcAft>
                <a:spcPts val="1200"/>
              </a:spcAft>
              <a:defRPr sz="2400"/>
            </a:pPr>
            <a:r>
              <a:rPr lang="en-US" sz="1800" b="1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2025-12-30: Zoom has a bug in which the device may come into the waiting room. If it does, ask to turn down the volume, then invite it to the test room</a:t>
            </a:r>
          </a:p>
          <a:p>
            <a:pPr marL="238125" indent="-237744">
              <a:spcBef>
                <a:spcPts val="600"/>
              </a:spcBef>
              <a:spcAft>
                <a:spcPts val="1200"/>
              </a:spcAft>
              <a:defRPr sz="2400"/>
            </a:pPr>
            <a:r>
              <a:rPr lang="en-US" b="1" dirty="0">
                <a:solidFill>
                  <a:srgbClr val="215F9A"/>
                </a:solidFill>
              </a:rPr>
              <a:t>Great, now we’re going to set things up to avoid feedback</a:t>
            </a:r>
          </a:p>
          <a:p>
            <a:pPr marL="238125" indent="-237744">
              <a:spcBef>
                <a:spcPts val="600"/>
              </a:spcBef>
              <a:spcAft>
                <a:spcPts val="1200"/>
              </a:spcAft>
              <a:defRPr sz="2400"/>
            </a:pPr>
            <a:r>
              <a:rPr lang="en-US" b="1" dirty="0">
                <a:solidFill>
                  <a:srgbClr val="215F9A"/>
                </a:solidFill>
              </a:rPr>
              <a:t>Is that an </a:t>
            </a:r>
            <a:r>
              <a:rPr lang="en-US" b="1" dirty="0">
                <a:solidFill>
                  <a:srgbClr val="215F9A"/>
                </a:solidFill>
                <a:hlinkClick r:id="rId3" action="ppaction://hlinksldjump"/>
              </a:rPr>
              <a:t>iPhone</a:t>
            </a:r>
            <a:r>
              <a:rPr lang="en-US" b="1" dirty="0">
                <a:solidFill>
                  <a:srgbClr val="215F9A"/>
                </a:solidFill>
              </a:rPr>
              <a:t> or </a:t>
            </a:r>
            <a:r>
              <a:rPr lang="en-US" b="1" dirty="0">
                <a:solidFill>
                  <a:srgbClr val="215F9A"/>
                </a:solidFill>
                <a:hlinkClick r:id="rId4" action="ppaction://hlinksldjump"/>
              </a:rPr>
              <a:t>Android</a:t>
            </a:r>
            <a:r>
              <a:rPr lang="en-US" b="1" dirty="0">
                <a:solidFill>
                  <a:srgbClr val="215F9A"/>
                </a:solidFill>
              </a:rPr>
              <a:t> device?</a:t>
            </a:r>
          </a:p>
        </p:txBody>
      </p:sp>
    </p:spTree>
    <p:extLst>
      <p:ext uri="{BB962C8B-B14F-4D97-AF65-F5344CB8AC3E}">
        <p14:creationId xmlns:p14="http://schemas.microsoft.com/office/powerpoint/2010/main" val="926627956"/>
      </p:ext>
    </p:extLst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262F5-43CF-BFBF-08F3-80C754711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41786-C09A-FFEF-8B7A-511861DA2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Exiting an Applicant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28AA2-1351-7A42-B7A4-C233CB1375A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/>
              <a:t>Instructions for leaving the main room</a:t>
            </a:r>
          </a:p>
        </p:txBody>
      </p:sp>
    </p:spTree>
    <p:extLst>
      <p:ext uri="{BB962C8B-B14F-4D97-AF65-F5344CB8AC3E}">
        <p14:creationId xmlns:p14="http://schemas.microsoft.com/office/powerpoint/2010/main" val="1907735734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607DD5-4F60-C8B8-E591-DFED342124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74887877-255C-A954-90DC-7CA6269EE5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Exiting an Applicant: Options</a:t>
            </a:r>
            <a:endParaRPr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209FD03D-2A87-C4C0-CB52-0D11A6CA0C5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3600"/>
              </a:spcBef>
              <a:defRPr b="1"/>
            </a:pPr>
            <a:r>
              <a:rPr lang="en-US" b="1" dirty="0">
                <a:hlinkClick r:id="rId3" action="ppaction://hlinksldjump"/>
              </a:rPr>
              <a:t>Initial Exam (even if multiple elements were passed)</a:t>
            </a:r>
            <a:endParaRPr lang="en-US" b="1" dirty="0"/>
          </a:p>
          <a:p>
            <a:pPr>
              <a:spcBef>
                <a:spcPts val="3600"/>
              </a:spcBef>
              <a:defRPr b="1"/>
            </a:pPr>
            <a:r>
              <a:rPr lang="en-US" b="1" dirty="0">
                <a:hlinkClick r:id="rId4" action="ppaction://hlinksldjump"/>
              </a:rPr>
              <a:t>Upgrade – keeping callsign</a:t>
            </a:r>
            <a:r>
              <a:rPr lang="en-US" b="1" dirty="0"/>
              <a:t> (common)</a:t>
            </a:r>
          </a:p>
          <a:p>
            <a:pPr>
              <a:spcBef>
                <a:spcPts val="3600"/>
              </a:spcBef>
              <a:defRPr b="1"/>
            </a:pPr>
            <a:r>
              <a:rPr lang="en-US" b="1" dirty="0">
                <a:hlinkClick r:id="rId5" action="ppaction://hlinksldjump"/>
              </a:rPr>
              <a:t>Upgrade – changing callsign</a:t>
            </a:r>
            <a:r>
              <a:rPr lang="en-US" b="1" dirty="0"/>
              <a:t> (less common)</a:t>
            </a:r>
          </a:p>
          <a:p>
            <a:pPr marL="0" indent="0">
              <a:buNone/>
              <a:defRPr b="1"/>
            </a:pPr>
            <a:endParaRPr b="1" dirty="0"/>
          </a:p>
        </p:txBody>
      </p:sp>
    </p:spTree>
    <p:extLst>
      <p:ext uri="{BB962C8B-B14F-4D97-AF65-F5344CB8AC3E}">
        <p14:creationId xmlns:p14="http://schemas.microsoft.com/office/powerpoint/2010/main" val="1418281908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2E5F2A-41D6-EAC2-B51E-FE8C2DB3E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C574C7F7-18E5-24D0-042C-CA0164C0AD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Exiting: Initial Exam</a:t>
            </a:r>
            <a:endParaRPr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52B2C042-10E0-D963-9D3F-F6272AD6E3F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defRPr b="1"/>
            </a:pPr>
            <a:r>
              <a:rPr lang="en-US" b="1" dirty="0"/>
              <a:t>Congratulations – Welcome to Amateur Radio!</a:t>
            </a:r>
          </a:p>
          <a:p>
            <a:pPr>
              <a:spcBef>
                <a:spcPts val="600"/>
              </a:spcBef>
              <a:defRPr b="1"/>
            </a:pPr>
            <a:r>
              <a:rPr lang="en-US" b="1" dirty="0"/>
              <a:t>Email from FCC &lt;when&gt;</a:t>
            </a:r>
          </a:p>
          <a:p>
            <a:pPr lvl="1">
              <a:spcBef>
                <a:spcPts val="600"/>
              </a:spcBef>
              <a:defRPr b="1"/>
            </a:pPr>
            <a:r>
              <a:rPr lang="en-US" b="1" dirty="0"/>
              <a:t>Pay from a desktop/laptop…</a:t>
            </a:r>
          </a:p>
          <a:p>
            <a:pPr lvl="1">
              <a:spcBef>
                <a:spcPts val="600"/>
              </a:spcBef>
              <a:defRPr b="1"/>
            </a:pPr>
            <a:r>
              <a:rPr lang="en-US" b="1" dirty="0"/>
              <a:t>Don’t touch your application form…</a:t>
            </a:r>
          </a:p>
          <a:p>
            <a:pPr lvl="1">
              <a:spcBef>
                <a:spcPts val="600"/>
              </a:spcBef>
              <a:defRPr b="1"/>
            </a:pPr>
            <a:r>
              <a:rPr lang="en-US" b="1" dirty="0"/>
              <a:t>Pay by 5pm on a business day…</a:t>
            </a:r>
          </a:p>
          <a:p>
            <a:pPr lvl="1">
              <a:spcBef>
                <a:spcPts val="600"/>
              </a:spcBef>
              <a:defRPr b="1"/>
            </a:pPr>
            <a:r>
              <a:rPr lang="en-US" b="1" dirty="0"/>
              <a:t>If you don’t see it by…</a:t>
            </a:r>
          </a:p>
          <a:p>
            <a:pPr>
              <a:spcBef>
                <a:spcPts val="600"/>
              </a:spcBef>
              <a:defRPr b="1"/>
            </a:pPr>
            <a:r>
              <a:rPr lang="en-US" b="1" dirty="0"/>
              <a:t>Thanks and we hope to see you again for your upgrade</a:t>
            </a:r>
          </a:p>
          <a:p>
            <a:pPr>
              <a:spcBef>
                <a:spcPts val="600"/>
              </a:spcBef>
              <a:defRPr b="1"/>
            </a:pPr>
            <a:r>
              <a:rPr lang="en-US" b="1" dirty="0"/>
              <a:t>Go celebrate!</a:t>
            </a:r>
          </a:p>
          <a:p>
            <a:pPr>
              <a:spcBef>
                <a:spcPts val="600"/>
              </a:spcBef>
              <a:defRPr b="1"/>
            </a:pPr>
            <a:r>
              <a:rPr lang="en-US" b="1" dirty="0"/>
              <a:t>Exit the Zoom meeting…</a:t>
            </a:r>
            <a:endParaRPr b="1" dirty="0"/>
          </a:p>
          <a:p>
            <a:pPr marL="0" indent="0">
              <a:buNone/>
              <a:defRPr b="1"/>
            </a:pPr>
            <a:endParaRPr b="1" dirty="0"/>
          </a:p>
        </p:txBody>
      </p:sp>
      <p:sp>
        <p:nvSpPr>
          <p:cNvPr id="2" name="Back to Start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E026001-1582-F50B-AF40-B4A0A90EF56F}"/>
              </a:ext>
            </a:extLst>
          </p:cNvPr>
          <p:cNvSpPr/>
          <p:nvPr/>
        </p:nvSpPr>
        <p:spPr>
          <a:xfrm>
            <a:off x="10338375" y="6321425"/>
            <a:ext cx="1836006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  <a:hlinkClick r:id="rId3" action="ppaction://hlinksldjump"/>
              </a:rPr>
              <a:t>Back to </a:t>
            </a:r>
            <a:r>
              <a:rPr lang="en-US" dirty="0">
                <a:solidFill>
                  <a:schemeClr val="tx1"/>
                </a:solidFill>
                <a:hlinkClick r:id="rId3" action="ppaction://hlinksldjump"/>
              </a:rPr>
              <a:t>TOC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865016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A1755-AC12-DC68-7369-3EF8AA537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A50067A4-00EC-527D-0E69-CC0E17AE56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Exiting: Upgrade (changing callsign)</a:t>
            </a:r>
            <a:endParaRPr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A702B899-4D5B-C544-40B9-BD97E9B204B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1200"/>
              </a:spcBef>
              <a:defRPr b="1"/>
            </a:pPr>
            <a:r>
              <a:rPr lang="en-US" b="1" dirty="0"/>
              <a:t>Congratulations – Welcome to [HF | the Extra bands]!</a:t>
            </a:r>
          </a:p>
          <a:p>
            <a:pPr>
              <a:spcBef>
                <a:spcPts val="1200"/>
              </a:spcBef>
              <a:defRPr b="1"/>
            </a:pPr>
            <a:r>
              <a:rPr lang="en-US" b="1" dirty="0"/>
              <a:t>Since you are changing your callsign…</a:t>
            </a:r>
            <a:endParaRPr lang="en-US" i="1" dirty="0">
              <a:solidFill>
                <a:srgbClr val="FF40FF"/>
              </a:solidFill>
            </a:endParaRPr>
          </a:p>
          <a:p>
            <a:pPr lvl="1">
              <a:spcBef>
                <a:spcPts val="1200"/>
              </a:spcBef>
              <a:defRPr b="1"/>
            </a:pPr>
            <a:r>
              <a:rPr lang="en-US" b="1" dirty="0"/>
              <a:t>You’ll get an email from the FCC &lt;when&gt;</a:t>
            </a:r>
            <a:endParaRPr lang="en-US" i="1" dirty="0">
              <a:solidFill>
                <a:srgbClr val="FF40FF"/>
              </a:solidFill>
            </a:endParaRPr>
          </a:p>
          <a:p>
            <a:pPr lvl="1">
              <a:spcBef>
                <a:spcPts val="1200"/>
              </a:spcBef>
              <a:defRPr b="1"/>
            </a:pPr>
            <a:r>
              <a:rPr lang="en-US" b="1" dirty="0"/>
              <a:t>Until then, use [/AG | /AE]</a:t>
            </a:r>
            <a:endParaRPr lang="en-US" i="1" dirty="0">
              <a:solidFill>
                <a:srgbClr val="FF40FF"/>
              </a:solidFill>
            </a:endParaRPr>
          </a:p>
          <a:p>
            <a:pPr>
              <a:spcBef>
                <a:spcPts val="1200"/>
              </a:spcBef>
              <a:defRPr b="1"/>
            </a:pPr>
            <a:r>
              <a:rPr lang="en-US" b="1" dirty="0"/>
              <a:t>Thanks for testing with us</a:t>
            </a:r>
          </a:p>
          <a:p>
            <a:pPr>
              <a:spcBef>
                <a:spcPts val="1200"/>
              </a:spcBef>
              <a:defRPr b="1"/>
            </a:pP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General</a:t>
            </a:r>
            <a:r>
              <a:rPr lang="en-US" b="1" dirty="0"/>
              <a:t>: We hope to see you again for your upgrade</a:t>
            </a:r>
          </a:p>
          <a:p>
            <a:pPr>
              <a:spcBef>
                <a:spcPts val="1200"/>
              </a:spcBef>
              <a:defRPr b="1"/>
            </a:pPr>
            <a:r>
              <a:rPr lang="en-US" b="1" dirty="0"/>
              <a:t>Go celebrate!</a:t>
            </a:r>
          </a:p>
          <a:p>
            <a:pPr>
              <a:spcBef>
                <a:spcPts val="1200"/>
              </a:spcBef>
              <a:defRPr b="1"/>
            </a:pPr>
            <a:r>
              <a:rPr lang="en-US" b="1" dirty="0"/>
              <a:t>Exit the Zoom meeting…</a:t>
            </a:r>
          </a:p>
        </p:txBody>
      </p:sp>
      <p:sp>
        <p:nvSpPr>
          <p:cNvPr id="3" name="Back to Start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DC483C59-61C3-3B9E-2285-11FAD58BBAC2}"/>
              </a:ext>
            </a:extLst>
          </p:cNvPr>
          <p:cNvSpPr/>
          <p:nvPr/>
        </p:nvSpPr>
        <p:spPr>
          <a:xfrm>
            <a:off x="10338375" y="6321425"/>
            <a:ext cx="1836006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  <a:hlinkClick r:id="rId3" action="ppaction://hlinksldjump"/>
              </a:rPr>
              <a:t>Back to </a:t>
            </a:r>
            <a:r>
              <a:rPr lang="en-US" dirty="0">
                <a:solidFill>
                  <a:schemeClr val="tx1"/>
                </a:solidFill>
                <a:hlinkClick r:id="rId3" action="ppaction://hlinksldjump"/>
              </a:rPr>
              <a:t>TOC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857317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3FEDE-8BF8-F2AC-E91B-71076C229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6D4EC8D1-5E70-34EC-78CB-2331F39595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Exiting: Upgrade (keeping callsign)</a:t>
            </a:r>
            <a:endParaRPr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C7CA89A5-EE28-BC86-5895-ADCA09028F8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1200"/>
              </a:spcBef>
              <a:defRPr b="1"/>
            </a:pPr>
            <a:r>
              <a:rPr lang="en-US" b="1" dirty="0"/>
              <a:t>Congratulations – Welcome to [HF | the Extra bands]!</a:t>
            </a:r>
          </a:p>
          <a:p>
            <a:pPr>
              <a:spcBef>
                <a:spcPts val="1200"/>
              </a:spcBef>
              <a:defRPr b="1"/>
            </a:pPr>
            <a:r>
              <a:rPr lang="en-US" b="1" dirty="0"/>
              <a:t>No Email from FCC</a:t>
            </a:r>
            <a:endParaRPr lang="en-US" i="1" dirty="0">
              <a:solidFill>
                <a:srgbClr val="FF40FF"/>
              </a:solidFill>
            </a:endParaRPr>
          </a:p>
          <a:p>
            <a:pPr lvl="1">
              <a:spcBef>
                <a:spcPts val="1200"/>
              </a:spcBef>
              <a:defRPr b="1"/>
            </a:pPr>
            <a:r>
              <a:rPr lang="en-US" b="1" dirty="0"/>
              <a:t>Check the ULS starting &lt;when&gt;</a:t>
            </a:r>
            <a:endParaRPr lang="en-US" i="1" dirty="0">
              <a:solidFill>
                <a:srgbClr val="FF40FF"/>
              </a:solidFill>
            </a:endParaRPr>
          </a:p>
          <a:p>
            <a:pPr lvl="1">
              <a:spcBef>
                <a:spcPts val="1200"/>
              </a:spcBef>
              <a:defRPr b="1"/>
            </a:pPr>
            <a:r>
              <a:rPr lang="en-US" b="1" dirty="0"/>
              <a:t>Once you see your upgrade, stop using [/AG | /AE]</a:t>
            </a:r>
            <a:endParaRPr lang="en-US" i="1" dirty="0">
              <a:solidFill>
                <a:srgbClr val="FF40FF"/>
              </a:solidFill>
            </a:endParaRPr>
          </a:p>
          <a:p>
            <a:pPr>
              <a:spcBef>
                <a:spcPts val="1200"/>
              </a:spcBef>
              <a:defRPr b="1"/>
            </a:pPr>
            <a:r>
              <a:rPr lang="en-US" b="1" dirty="0"/>
              <a:t>Thanks for testing with us</a:t>
            </a:r>
          </a:p>
          <a:p>
            <a:pPr>
              <a:spcBef>
                <a:spcPts val="1200"/>
              </a:spcBef>
              <a:defRPr b="1"/>
            </a:pP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General</a:t>
            </a:r>
            <a:r>
              <a:rPr lang="en-US" b="1" dirty="0"/>
              <a:t>: We hope to see you again for your upgrade</a:t>
            </a:r>
          </a:p>
          <a:p>
            <a:pPr>
              <a:spcBef>
                <a:spcPts val="1200"/>
              </a:spcBef>
              <a:defRPr b="1"/>
            </a:pPr>
            <a:r>
              <a:rPr lang="en-US" b="1" dirty="0"/>
              <a:t>Go celebrate!</a:t>
            </a:r>
          </a:p>
          <a:p>
            <a:pPr>
              <a:spcBef>
                <a:spcPts val="1200"/>
              </a:spcBef>
              <a:defRPr b="1"/>
            </a:pPr>
            <a:r>
              <a:rPr lang="en-US" b="1" dirty="0"/>
              <a:t>Exit the Zoom meeting…</a:t>
            </a:r>
            <a:endParaRPr b="1" dirty="0"/>
          </a:p>
          <a:p>
            <a:pPr marL="0" indent="0">
              <a:buNone/>
              <a:defRPr b="1"/>
            </a:pPr>
            <a:endParaRPr b="1" dirty="0"/>
          </a:p>
        </p:txBody>
      </p:sp>
      <p:sp>
        <p:nvSpPr>
          <p:cNvPr id="3" name="Back to Start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C050C8F-938F-D9D5-CE17-98F92C3F72C0}"/>
              </a:ext>
            </a:extLst>
          </p:cNvPr>
          <p:cNvSpPr/>
          <p:nvPr/>
        </p:nvSpPr>
        <p:spPr>
          <a:xfrm>
            <a:off x="10338375" y="6321425"/>
            <a:ext cx="1836006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  <a:hlinkClick r:id="rId3" action="ppaction://hlinksldjump"/>
              </a:rPr>
              <a:t>Back to </a:t>
            </a:r>
            <a:r>
              <a:rPr lang="en-US" dirty="0">
                <a:solidFill>
                  <a:schemeClr val="tx1"/>
                </a:solidFill>
                <a:hlinkClick r:id="rId3" action="ppaction://hlinksldjump"/>
              </a:rPr>
              <a:t>TOC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031181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B8C60-D0B7-6F87-5429-28354307F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DD5B32-1187-7B49-3194-F96628CFC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Notes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C65E0D-0F9D-C7D3-673C-D66E3F7EE14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 dirty="0"/>
              <a:t>Things to keep in mind</a:t>
            </a:r>
          </a:p>
        </p:txBody>
      </p:sp>
    </p:spTree>
    <p:extLst>
      <p:ext uri="{BB962C8B-B14F-4D97-AF65-F5344CB8AC3E}">
        <p14:creationId xmlns:p14="http://schemas.microsoft.com/office/powerpoint/2010/main" val="3826360379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EF9DE-A4C2-503C-9F2A-A0FF47767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A654C63D-89A4-AD01-6A32-6851B672CD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General Notes and Reminders</a:t>
            </a: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C4CB878E-C884-3E4C-8665-AF7861EB2B1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spcAft>
                <a:spcPts val="2400"/>
              </a:spcAft>
              <a:defRPr b="1"/>
            </a:pPr>
            <a:r>
              <a:rPr lang="en-US" b="0" dirty="0"/>
              <a:t>Read the </a:t>
            </a:r>
            <a:r>
              <a:rPr lang="en-US" b="0" dirty="0">
                <a:hlinkClick r:id="rId3"/>
              </a:rPr>
              <a:t>Lead</a:t>
            </a:r>
            <a:r>
              <a:rPr lang="en-US" b="0" dirty="0"/>
              <a:t> document and </a:t>
            </a:r>
            <a:r>
              <a:rPr lang="en-US" b="0" dirty="0">
                <a:hlinkClick r:id="rId4"/>
              </a:rPr>
              <a:t>Android</a:t>
            </a:r>
            <a:r>
              <a:rPr lang="en-US" b="0" dirty="0"/>
              <a:t> Document</a:t>
            </a:r>
          </a:p>
          <a:p>
            <a:pPr>
              <a:spcAft>
                <a:spcPts val="2400"/>
              </a:spcAft>
              <a:defRPr b="1"/>
            </a:pPr>
            <a:r>
              <a:rPr lang="en-US" b="0" dirty="0"/>
              <a:t>“Let the leader lead” means the leader must keep things under control and keep the session flowing</a:t>
            </a:r>
          </a:p>
          <a:p>
            <a:pPr>
              <a:spcAft>
                <a:spcPts val="2400"/>
              </a:spcAft>
              <a:defRPr b="1"/>
            </a:pPr>
            <a:r>
              <a:rPr lang="en-US" b="0" dirty="0"/>
              <a:t>Avoid distractions, stay engaged</a:t>
            </a:r>
          </a:p>
          <a:p>
            <a:pPr>
              <a:spcAft>
                <a:spcPts val="2400"/>
              </a:spcAft>
              <a:defRPr b="1"/>
            </a:pPr>
            <a:r>
              <a:rPr lang="en-US" b="0" dirty="0"/>
              <a:t>Avoid saying “failed”. If necessary, use “fell a little short”</a:t>
            </a:r>
          </a:p>
          <a:p>
            <a:pPr>
              <a:defRPr b="1"/>
            </a:pPr>
            <a:r>
              <a:rPr lang="en-US" b="0" dirty="0"/>
              <a:t>Give/get verbal responses from the team or thumbs-up in some cases</a:t>
            </a:r>
          </a:p>
        </p:txBody>
      </p:sp>
      <p:sp>
        <p:nvSpPr>
          <p:cNvPr id="2" name="Back to Start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901FA33-8168-55D2-EB5F-25465C5ADB24}"/>
              </a:ext>
            </a:extLst>
          </p:cNvPr>
          <p:cNvSpPr/>
          <p:nvPr/>
        </p:nvSpPr>
        <p:spPr>
          <a:xfrm>
            <a:off x="10338375" y="6321425"/>
            <a:ext cx="1836006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  <a:hlinkClick r:id="rId5" action="ppaction://hlinksldjump"/>
              </a:rPr>
              <a:t>Back to </a:t>
            </a:r>
            <a:r>
              <a:rPr lang="en-US" dirty="0">
                <a:solidFill>
                  <a:schemeClr val="tx1"/>
                </a:solidFill>
                <a:hlinkClick r:id="rId5" action="ppaction://hlinksldjump"/>
              </a:rPr>
              <a:t>TOC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711742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E013A-DF8B-1009-97FB-09888B933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414CC03A-7A45-47A5-B173-75044E63708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Recording</a:t>
            </a: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797FDC07-D792-62AC-1F6B-81B37F9B955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2400"/>
              </a:spcAft>
              <a:defRPr b="1"/>
            </a:pPr>
            <a:r>
              <a:rPr lang="en-US" b="0" dirty="0"/>
              <a:t>The Lead always does R1 which includes the gallery and the screen share (50/50 split). Recoding ends after the final thumbs-up from the team</a:t>
            </a:r>
          </a:p>
          <a:p>
            <a:pPr>
              <a:spcAft>
                <a:spcPts val="2400"/>
              </a:spcAft>
              <a:defRPr b="1"/>
            </a:pPr>
            <a:r>
              <a:rPr lang="en-US" b="0" dirty="0"/>
              <a:t>R2 captures the screen share and the applicant (50/50 split). Recording ends after the user is done taking tests; i.e.,</a:t>
            </a:r>
            <a:r>
              <a:rPr lang="en-US" dirty="0"/>
              <a:t> </a:t>
            </a:r>
            <a:r>
              <a:rPr lang="en-US" b="0" dirty="0"/>
              <a:t>when they press “Finish and Sign Forms”</a:t>
            </a:r>
          </a:p>
          <a:p>
            <a:pPr>
              <a:spcAft>
                <a:spcPts val="2400"/>
              </a:spcAft>
              <a:defRPr b="1"/>
            </a:pPr>
            <a:r>
              <a:rPr lang="en-US" b="0" dirty="0"/>
              <a:t>R3 captures the 2nd device and the screen share (70% device, 30% screen share). Recording stops the same time as R2.</a:t>
            </a:r>
          </a:p>
        </p:txBody>
      </p:sp>
      <p:sp>
        <p:nvSpPr>
          <p:cNvPr id="2" name="Back to Start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DF871A9-0DB2-09B9-E0C8-AB2D14DBA547}"/>
              </a:ext>
            </a:extLst>
          </p:cNvPr>
          <p:cNvSpPr/>
          <p:nvPr/>
        </p:nvSpPr>
        <p:spPr>
          <a:xfrm>
            <a:off x="10338375" y="6321425"/>
            <a:ext cx="1836006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  <a:hlinkClick r:id="rId3" action="ppaction://hlinksldjump"/>
              </a:rPr>
              <a:t>Back to </a:t>
            </a:r>
            <a:r>
              <a:rPr lang="en-US" dirty="0">
                <a:solidFill>
                  <a:schemeClr val="tx1"/>
                </a:solidFill>
                <a:hlinkClick r:id="rId3" action="ppaction://hlinksldjump"/>
              </a:rPr>
              <a:t>TOC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1595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822554-34C3-13FF-077C-7ACF2ED94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92CA5-8B56-FD1C-DC1B-36488B6D7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Three options to stop 2</a:t>
            </a:r>
            <a:r>
              <a:rPr lang="en-US" b="1" baseline="30000" dirty="0"/>
              <a:t>nd</a:t>
            </a:r>
            <a:r>
              <a:rPr lang="en-US" b="1" dirty="0"/>
              <a:t> Device audio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3D819-E7AF-3B59-9729-B3845C2949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514350" indent="-514350">
              <a:spcBef>
                <a:spcPts val="2800"/>
              </a:spcBef>
              <a:buFont typeface="+mj-lt"/>
              <a:buAutoNum type="arabicPeriod"/>
            </a:pPr>
            <a:r>
              <a:rPr lang="en-US" b="1" dirty="0"/>
              <a:t>SIMPLE and UNIVERSAL Option: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Ask the applicant to turn down the volume manually, then…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Ask the applicant to mute Zoom 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Alternatively, the host can mute their second device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There may still be a little feedback, but it is manageable</a:t>
            </a:r>
          </a:p>
          <a:p>
            <a:pPr marL="514350" indent="-514350">
              <a:lnSpc>
                <a:spcPct val="100000"/>
              </a:lnSpc>
              <a:spcBef>
                <a:spcPts val="2800"/>
              </a:spcBef>
              <a:buFont typeface="+mj-lt"/>
              <a:buAutoNum type="arabicPeriod"/>
            </a:pPr>
            <a:r>
              <a:rPr lang="en-US" b="1" dirty="0">
                <a:hlinkClick r:id="rId2" action="ppaction://hlinksldjump"/>
              </a:rPr>
              <a:t>UNIVERSAL Option</a:t>
            </a:r>
            <a:r>
              <a:rPr lang="en-US" b="1" dirty="0"/>
              <a:t>: Disconnect Audio</a:t>
            </a:r>
          </a:p>
          <a:p>
            <a:pPr marL="514350" indent="-514350">
              <a:lnSpc>
                <a:spcPct val="100000"/>
              </a:lnSpc>
              <a:spcBef>
                <a:spcPts val="2800"/>
              </a:spcBef>
              <a:buFont typeface="+mj-lt"/>
              <a:buAutoNum type="arabicPeriod"/>
            </a:pPr>
            <a:r>
              <a:rPr lang="en-US" b="1" dirty="0">
                <a:hlinkClick r:id="rId3" action="ppaction://hlinksldjump"/>
              </a:rPr>
              <a:t>iPhone Only</a:t>
            </a:r>
            <a:r>
              <a:rPr lang="en-US" b="1" dirty="0"/>
              <a:t>: Stop audio before it starts</a:t>
            </a:r>
          </a:p>
        </p:txBody>
      </p:sp>
      <p:sp>
        <p:nvSpPr>
          <p:cNvPr id="4" name="Back to Start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37B5F02-2AA2-A9C1-3BBB-B2FB79AE8F5E}"/>
              </a:ext>
            </a:extLst>
          </p:cNvPr>
          <p:cNvSpPr/>
          <p:nvPr/>
        </p:nvSpPr>
        <p:spPr>
          <a:xfrm>
            <a:off x="8636000" y="6321425"/>
            <a:ext cx="3538381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  <a:hlinkClick r:id="rId4" action="ppaction://hlinksldjump"/>
              </a:rPr>
              <a:t>Back to </a:t>
            </a:r>
            <a:r>
              <a:rPr lang="en-US" dirty="0">
                <a:solidFill>
                  <a:schemeClr val="tx1"/>
                </a:solidFill>
                <a:hlinkClick r:id="rId4" action="ppaction://hlinksldjump"/>
              </a:rPr>
              <a:t>prepping the applicant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529481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F1895-37C3-E283-008D-94501DCC9D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Stopping Audio on the 2</a:t>
            </a:r>
            <a:r>
              <a:rPr lang="en-US" b="1" baseline="30000" dirty="0"/>
              <a:t>nd</a:t>
            </a:r>
            <a:r>
              <a:rPr lang="en-US" b="1" dirty="0"/>
              <a:t> Device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E16BE-DA19-5081-67E9-429A076983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7613650" cy="4351338"/>
          </a:xfrm>
        </p:spPr>
        <p:txBody>
          <a:bodyPr/>
          <a:lstStyle/>
          <a:p>
            <a:pPr>
              <a:spcBef>
                <a:spcPts val="2800"/>
              </a:spcBef>
            </a:pPr>
            <a:r>
              <a:rPr lang="en-US" b="1" dirty="0"/>
              <a:t>After the applicant has joined with their second device, they can disconnect audio</a:t>
            </a:r>
          </a:p>
          <a:p>
            <a:pPr>
              <a:spcBef>
                <a:spcPts val="2800"/>
              </a:spcBef>
            </a:pPr>
            <a:r>
              <a:rPr lang="en-US" b="1" dirty="0"/>
              <a:t>Tap the white More icon to bring up options</a:t>
            </a:r>
          </a:p>
          <a:p>
            <a:pPr>
              <a:spcBef>
                <a:spcPts val="2800"/>
              </a:spcBef>
            </a:pPr>
            <a:r>
              <a:rPr lang="en-US" b="1" dirty="0"/>
              <a:t>Find and tap </a:t>
            </a:r>
            <a:r>
              <a:rPr lang="en-US" b="1" dirty="0">
                <a:solidFill>
                  <a:srgbClr val="FF7EFF"/>
                </a:solidFill>
              </a:rPr>
              <a:t>Disconnect Audio</a:t>
            </a:r>
            <a:endParaRPr lang="en-US" dirty="0">
              <a:solidFill>
                <a:srgbClr val="FF7EFF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5D176F-ABAD-A01D-C10C-BC7422400D55}"/>
              </a:ext>
            </a:extLst>
          </p:cNvPr>
          <p:cNvGrpSpPr/>
          <p:nvPr/>
        </p:nvGrpSpPr>
        <p:grpSpPr>
          <a:xfrm>
            <a:off x="8617052" y="1825625"/>
            <a:ext cx="3333647" cy="2923431"/>
            <a:chOff x="8617052" y="1825625"/>
            <a:chExt cx="3333647" cy="2923431"/>
          </a:xfrm>
        </p:grpSpPr>
        <p:pic>
          <p:nvPicPr>
            <p:cNvPr id="5" name="Picture 4" descr="A screenshot of a phone&#10;&#10;AI-generated content may be incorrect.">
              <a:extLst>
                <a:ext uri="{FF2B5EF4-FFF2-40B4-BE49-F238E27FC236}">
                  <a16:creationId xmlns:a16="http://schemas.microsoft.com/office/drawing/2014/main" id="{BAAE75F6-F8D0-AC57-5A12-D915605A7D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17052" y="1825625"/>
              <a:ext cx="3333647" cy="2923431"/>
            </a:xfrm>
            <a:prstGeom prst="rect">
              <a:avLst/>
            </a:prstGeom>
          </p:spPr>
        </p:pic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71893D93-327A-86C0-6521-18F23E4779E8}"/>
                </a:ext>
              </a:extLst>
            </p:cNvPr>
            <p:cNvSpPr/>
            <p:nvPr/>
          </p:nvSpPr>
          <p:spPr>
            <a:xfrm>
              <a:off x="8813800" y="3300040"/>
              <a:ext cx="2971800" cy="330200"/>
            </a:xfrm>
            <a:prstGeom prst="roundRect">
              <a:avLst/>
            </a:prstGeom>
            <a:noFill/>
            <a:ln w="57150" cap="flat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AD8E56CC-D837-B70D-7602-6ED2218A449B}"/>
                </a:ext>
              </a:extLst>
            </p:cNvPr>
            <p:cNvSpPr/>
            <p:nvPr/>
          </p:nvSpPr>
          <p:spPr>
            <a:xfrm>
              <a:off x="11474450" y="4203700"/>
              <a:ext cx="450850" cy="457200"/>
            </a:xfrm>
            <a:prstGeom prst="roundRect">
              <a:avLst/>
            </a:prstGeom>
            <a:noFill/>
            <a:ln w="57150" cap="flat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4" name="Back to Start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C1F68D8-876B-B4D9-57F9-228569AE00BA}"/>
              </a:ext>
            </a:extLst>
          </p:cNvPr>
          <p:cNvSpPr/>
          <p:nvPr/>
        </p:nvSpPr>
        <p:spPr>
          <a:xfrm>
            <a:off x="8636000" y="6321425"/>
            <a:ext cx="3538381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  <a:hlinkClick r:id="rId4" action="ppaction://hlinksldjump"/>
              </a:rPr>
              <a:t>Back to </a:t>
            </a:r>
            <a:r>
              <a:rPr lang="en-US" dirty="0">
                <a:solidFill>
                  <a:schemeClr val="tx1"/>
                </a:solidFill>
                <a:hlinkClick r:id="rId4" action="ppaction://hlinksldjump"/>
              </a:rPr>
              <a:t>prepping the applicant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88137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71E837-9A34-C697-54C1-54DB72ACE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617F0290-DB04-B8F3-0268-4273F7CA1A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Disabling iPhone Audio</a:t>
            </a:r>
            <a:endParaRPr dirty="0">
              <a:solidFill>
                <a:srgbClr val="FF40FF"/>
              </a:solidFill>
            </a:endParaRP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40F962A3-C449-6A1C-AD8D-21C4F2C5653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238125" indent="-237744">
              <a:spcBef>
                <a:spcPts val="600"/>
              </a:spcBef>
              <a:spcAft>
                <a:spcPts val="1200"/>
              </a:spcAft>
              <a:defRPr sz="2400"/>
            </a:pPr>
            <a:r>
              <a:rPr lang="en-US" sz="2800" b="1" dirty="0">
                <a:solidFill>
                  <a:srgbClr val="215F9A"/>
                </a:solidFill>
              </a:rPr>
              <a:t>If you tap the screen, you’ll see a little</a:t>
            </a:r>
            <a:br>
              <a:rPr lang="en-US" sz="2800" b="1" dirty="0">
                <a:solidFill>
                  <a:srgbClr val="215F9A"/>
                </a:solidFill>
              </a:rPr>
            </a:br>
            <a:r>
              <a:rPr lang="en-US" sz="2800" b="1" dirty="0">
                <a:solidFill>
                  <a:srgbClr val="215F9A"/>
                </a:solidFill>
              </a:rPr>
              <a:t>speaker icon near the upper right corner</a:t>
            </a:r>
          </a:p>
          <a:p>
            <a:pPr marL="238125" indent="-237744">
              <a:spcBef>
                <a:spcPts val="600"/>
              </a:spcBef>
              <a:spcAft>
                <a:spcPts val="1200"/>
              </a:spcAft>
              <a:defRPr sz="2400"/>
            </a:pPr>
            <a:r>
              <a:rPr lang="en-US" sz="2800" b="1" dirty="0">
                <a:solidFill>
                  <a:srgbClr val="215F9A"/>
                </a:solidFill>
              </a:rPr>
              <a:t>Tap it, then tap </a:t>
            </a:r>
            <a:r>
              <a:rPr lang="en-US" sz="2800" i="1" dirty="0">
                <a:solidFill>
                  <a:srgbClr val="7030A0"/>
                </a:solidFill>
              </a:rPr>
              <a:t>Disconnect my audio</a:t>
            </a:r>
            <a:br>
              <a:rPr lang="en-US" sz="2800" i="1" dirty="0">
                <a:solidFill>
                  <a:srgbClr val="7030A0"/>
                </a:solidFill>
              </a:rPr>
            </a:br>
            <a:r>
              <a:rPr lang="en-US" sz="2800" dirty="0">
                <a:solidFill>
                  <a:srgbClr val="215F9A"/>
                </a:solidFill>
              </a:rPr>
              <a:t>It will be red</a:t>
            </a:r>
          </a:p>
          <a:p>
            <a:pPr marL="238125" indent="-237744">
              <a:spcBef>
                <a:spcPts val="600"/>
              </a:spcBef>
              <a:spcAft>
                <a:spcPts val="1200"/>
              </a:spcAft>
              <a:defRPr sz="2400"/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If applicant reports no speaker icon, it’s an old version of</a:t>
            </a:r>
            <a:b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zoom. Follow the </a:t>
            </a: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  <a:hlinkClick r:id="rId3" action="ppaction://hlinksldjump"/>
              </a:rPr>
              <a:t>Android instructions </a:t>
            </a:r>
            <a:endParaRPr lang="en-US" sz="2400" i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238125" indent="-237744">
              <a:spcBef>
                <a:spcPts val="600"/>
              </a:spcBef>
              <a:spcAft>
                <a:spcPts val="1200"/>
              </a:spcAft>
              <a:defRPr sz="2400"/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Host will check the breakout room window in Zoom to</a:t>
            </a:r>
            <a:b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ensure that audio has been disconnected</a:t>
            </a:r>
          </a:p>
        </p:txBody>
      </p:sp>
      <p:pic>
        <p:nvPicPr>
          <p:cNvPr id="10" name="Picture 9" descr="A person wearing headphones&#10;&#10;AI-generated content may be incorrect.">
            <a:extLst>
              <a:ext uri="{FF2B5EF4-FFF2-40B4-BE49-F238E27FC236}">
                <a16:creationId xmlns:a16="http://schemas.microsoft.com/office/drawing/2014/main" id="{6D78D3EF-DD0A-80C2-CC72-0C1D15923B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791" y="0"/>
            <a:ext cx="3169788" cy="6858000"/>
          </a:xfrm>
          <a:prstGeom prst="rect">
            <a:avLst/>
          </a:prstGeom>
        </p:spPr>
      </p:pic>
      <p:sp>
        <p:nvSpPr>
          <p:cNvPr id="2" name="Next Slid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411E2A5-5ABD-9B22-1721-FB7626E27E4D}"/>
              </a:ext>
            </a:extLst>
          </p:cNvPr>
          <p:cNvSpPr/>
          <p:nvPr/>
        </p:nvSpPr>
        <p:spPr>
          <a:xfrm>
            <a:off x="940375" y="5679892"/>
            <a:ext cx="1512370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Continue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12078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8199B7-C592-8032-CC42-BC2DEF7A2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E30BC-3FE0-5222-5E32-73328D6D2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Stopping Audio Before it Starts </a:t>
            </a:r>
            <a:r>
              <a:rPr lang="en-US" sz="3600" b="1" dirty="0"/>
              <a:t>(iPhone)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838148-AA05-3AE3-90DC-16808977D7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8601635" cy="4351338"/>
          </a:xfrm>
        </p:spPr>
        <p:txBody>
          <a:bodyPr>
            <a:normAutofit/>
          </a:bodyPr>
          <a:lstStyle/>
          <a:p>
            <a:pPr>
              <a:spcBef>
                <a:spcPts val="2800"/>
              </a:spcBef>
            </a:pPr>
            <a:r>
              <a:rPr lang="en-US" b="1" dirty="0"/>
              <a:t>When the applicant is joining the meeting, they’ll see a speaker icon on Join screen</a:t>
            </a:r>
            <a:endParaRPr lang="en-US" dirty="0"/>
          </a:p>
          <a:p>
            <a:pPr>
              <a:spcBef>
                <a:spcPts val="2800"/>
              </a:spcBef>
            </a:pPr>
            <a:r>
              <a:rPr lang="en-US" b="1" dirty="0"/>
              <a:t>Tap the speaker icon to see options</a:t>
            </a:r>
            <a:endParaRPr lang="en-US" dirty="0"/>
          </a:p>
          <a:p>
            <a:pPr>
              <a:spcBef>
                <a:spcPts val="2800"/>
              </a:spcBef>
            </a:pPr>
            <a:r>
              <a:rPr lang="en-US" b="1" dirty="0"/>
              <a:t>Choose </a:t>
            </a:r>
            <a:r>
              <a:rPr lang="en-US" b="1" dirty="0">
                <a:solidFill>
                  <a:srgbClr val="FF7EFF"/>
                </a:solidFill>
              </a:rPr>
              <a:t>No Audio</a:t>
            </a:r>
            <a:endParaRPr lang="en-US" dirty="0">
              <a:solidFill>
                <a:srgbClr val="FF7EFF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A976FEF-E4A8-DEE9-81AB-30381593972D}"/>
              </a:ext>
            </a:extLst>
          </p:cNvPr>
          <p:cNvGrpSpPr/>
          <p:nvPr/>
        </p:nvGrpSpPr>
        <p:grpSpPr>
          <a:xfrm>
            <a:off x="9906000" y="1764318"/>
            <a:ext cx="1837772" cy="4197957"/>
            <a:chOff x="9575632" y="1825625"/>
            <a:chExt cx="2085590" cy="4512282"/>
          </a:xfrm>
        </p:grpSpPr>
        <p:pic>
          <p:nvPicPr>
            <p:cNvPr id="4" name="Picture 3" descr="A screenshot of a person smiling&#10;&#10;AI-generated content may be incorrect.">
              <a:extLst>
                <a:ext uri="{FF2B5EF4-FFF2-40B4-BE49-F238E27FC236}">
                  <a16:creationId xmlns:a16="http://schemas.microsoft.com/office/drawing/2014/main" id="{3CA6DD3E-FB91-5DF7-80B3-BEAADAF9A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75632" y="1825625"/>
              <a:ext cx="2085590" cy="4512282"/>
            </a:xfrm>
            <a:prstGeom prst="rect">
              <a:avLst/>
            </a:prstGeom>
            <a:ln w="28575">
              <a:solidFill>
                <a:schemeClr val="bg1">
                  <a:lumMod val="50000"/>
                </a:schemeClr>
              </a:solidFill>
            </a:ln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A4D9E00-60B8-FA4B-6C62-0EF9B5AA4B78}"/>
                </a:ext>
              </a:extLst>
            </p:cNvPr>
            <p:cNvSpPr/>
            <p:nvPr/>
          </p:nvSpPr>
          <p:spPr>
            <a:xfrm>
              <a:off x="11290300" y="2298700"/>
              <a:ext cx="273050" cy="273050"/>
            </a:xfrm>
            <a:prstGeom prst="ellipse">
              <a:avLst/>
            </a:prstGeom>
            <a:noFill/>
            <a:ln w="57150" cap="flat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C892D81F-5FD5-5E10-7AB7-2BE1EAE94B82}"/>
                </a:ext>
              </a:extLst>
            </p:cNvPr>
            <p:cNvSpPr/>
            <p:nvPr/>
          </p:nvSpPr>
          <p:spPr>
            <a:xfrm>
              <a:off x="10242550" y="2781300"/>
              <a:ext cx="1418672" cy="330200"/>
            </a:xfrm>
            <a:prstGeom prst="roundRect">
              <a:avLst/>
            </a:prstGeom>
            <a:noFill/>
            <a:ln w="57150" cap="flat">
              <a:solidFill>
                <a:schemeClr val="accent6">
                  <a:lumMod val="75000"/>
                </a:schemeClr>
              </a:solidFill>
              <a:prstDash val="solid"/>
              <a:miter lim="8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" name="Back to Start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D2F9E16-80BF-FA58-FE81-9B6A03D3B3D1}"/>
              </a:ext>
            </a:extLst>
          </p:cNvPr>
          <p:cNvSpPr/>
          <p:nvPr/>
        </p:nvSpPr>
        <p:spPr>
          <a:xfrm>
            <a:off x="8636000" y="6321425"/>
            <a:ext cx="3538381" cy="494882"/>
          </a:xfrm>
          <a:prstGeom prst="roundRect">
            <a:avLst>
              <a:gd name="adj" fmla="val 50000"/>
            </a:avLst>
          </a:prstGeom>
          <a:solidFill>
            <a:schemeClr val="accent6">
              <a:satOff val="-16066"/>
              <a:lumOff val="29117"/>
            </a:schemeClr>
          </a:solidFill>
          <a:ln w="12700">
            <a:solidFill>
              <a:schemeClr val="accent1"/>
            </a:solidFill>
            <a:miter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>
              <a:defRPr>
                <a:solidFill>
                  <a:srgbClr val="FFFFFF"/>
                </a:solidFill>
              </a:defRPr>
            </a:lvl1pPr>
          </a:lstStyle>
          <a:p>
            <a:r>
              <a:rPr dirty="0">
                <a:solidFill>
                  <a:schemeClr val="tx1"/>
                </a:solidFill>
                <a:hlinkClick r:id="rId3" action="ppaction://hlinksldjump"/>
              </a:rPr>
              <a:t>Back to </a:t>
            </a:r>
            <a:r>
              <a:rPr lang="en-US" dirty="0">
                <a:solidFill>
                  <a:schemeClr val="tx1"/>
                </a:solidFill>
                <a:hlinkClick r:id="rId3" action="ppaction://hlinksldjump"/>
              </a:rPr>
              <a:t>prepping the applicant</a:t>
            </a:r>
            <a:endParaRPr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63478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6CF001-98B7-5082-6111-AEB96E9A2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1442AAC1-3734-39F1-69B8-9EEA7DEEE8F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Disabling Android Audio</a:t>
            </a:r>
            <a:endParaRPr dirty="0">
              <a:solidFill>
                <a:srgbClr val="FF40FF"/>
              </a:solidFill>
            </a:endParaRPr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AF4CC927-62DC-D568-4A14-D87D533E7A4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238125" indent="-237744">
              <a:spcBef>
                <a:spcPts val="600"/>
              </a:spcBef>
              <a:spcAft>
                <a:spcPts val="1200"/>
              </a:spcAft>
              <a:defRPr sz="2400"/>
            </a:pPr>
            <a:r>
              <a:rPr lang="en-US" sz="2800" b="1" dirty="0">
                <a:solidFill>
                  <a:srgbClr val="215F9A"/>
                </a:solidFill>
              </a:rPr>
              <a:t>If you tap the screen, you’ll see some icons</a:t>
            </a:r>
            <a:br>
              <a:rPr lang="en-US" sz="2800" b="1" dirty="0">
                <a:solidFill>
                  <a:srgbClr val="215F9A"/>
                </a:solidFill>
              </a:rPr>
            </a:br>
            <a:r>
              <a:rPr lang="en-US" sz="2800" b="1" dirty="0">
                <a:solidFill>
                  <a:srgbClr val="215F9A"/>
                </a:solidFill>
              </a:rPr>
              <a:t>across the bottom - tap </a:t>
            </a:r>
            <a:r>
              <a:rPr lang="en-US" sz="2800" b="1" i="1" dirty="0">
                <a:solidFill>
                  <a:srgbClr val="7030A0"/>
                </a:solidFill>
              </a:rPr>
              <a:t>More</a:t>
            </a:r>
            <a:r>
              <a:rPr lang="en-US" sz="2800" b="1" dirty="0">
                <a:solidFill>
                  <a:srgbClr val="215F9A"/>
                </a:solidFill>
              </a:rPr>
              <a:t> (3 dots)</a:t>
            </a:r>
            <a:br>
              <a:rPr lang="en-US" sz="2800" b="1" dirty="0">
                <a:solidFill>
                  <a:srgbClr val="215F9A"/>
                </a:solidFill>
              </a:rPr>
            </a:br>
            <a:r>
              <a:rPr lang="en-US" sz="18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May need to scroll to the right</a:t>
            </a:r>
          </a:p>
          <a:p>
            <a:pPr marL="238125" indent="-237744">
              <a:spcBef>
                <a:spcPts val="600"/>
              </a:spcBef>
              <a:spcAft>
                <a:spcPts val="1200"/>
              </a:spcAft>
              <a:defRPr sz="2400"/>
            </a:pPr>
            <a:r>
              <a:rPr lang="en-US" sz="2800" b="1" dirty="0">
                <a:solidFill>
                  <a:srgbClr val="215F9A"/>
                </a:solidFill>
              </a:rPr>
              <a:t>Now tap the red </a:t>
            </a:r>
            <a:r>
              <a:rPr lang="en-US" sz="2800" b="1" i="1" dirty="0">
                <a:solidFill>
                  <a:srgbClr val="7030A0"/>
                </a:solidFill>
              </a:rPr>
              <a:t>Disconnect Audio</a:t>
            </a:r>
            <a:r>
              <a:rPr lang="en-US" sz="2800" b="1" dirty="0">
                <a:solidFill>
                  <a:srgbClr val="215F9A"/>
                </a:solidFill>
              </a:rPr>
              <a:t> button</a:t>
            </a:r>
            <a:br>
              <a:rPr lang="en-US" sz="2800" b="1" dirty="0">
                <a:solidFill>
                  <a:srgbClr val="215F9A"/>
                </a:solidFill>
              </a:rPr>
            </a:br>
            <a:r>
              <a:rPr lang="en-US" sz="18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May need to scroll down</a:t>
            </a:r>
          </a:p>
          <a:p>
            <a:pPr marL="238125" indent="-237744">
              <a:spcBef>
                <a:spcPts val="600"/>
              </a:spcBef>
              <a:spcAft>
                <a:spcPts val="1200"/>
              </a:spcAft>
              <a:defRPr sz="2400"/>
            </a:pP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Host will check the breakout room window in Zoom to</a:t>
            </a:r>
            <a:b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</a:br>
            <a:r>
              <a:rPr lang="en-US" sz="240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ensure that audio has been disconnected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53F92B-9EC9-5C19-36EB-A8C0B9885D51}"/>
              </a:ext>
            </a:extLst>
          </p:cNvPr>
          <p:cNvGrpSpPr/>
          <p:nvPr/>
        </p:nvGrpSpPr>
        <p:grpSpPr>
          <a:xfrm>
            <a:off x="9119119" y="754852"/>
            <a:ext cx="3077004" cy="6103148"/>
            <a:chOff x="9045146" y="618326"/>
            <a:chExt cx="3077004" cy="6103148"/>
          </a:xfrm>
        </p:grpSpPr>
        <p:pic>
          <p:nvPicPr>
            <p:cNvPr id="8" name="Picture 7" descr="A screenshot of a video call&#10;&#10;AI-generated content may be incorrect.">
              <a:extLst>
                <a:ext uri="{FF2B5EF4-FFF2-40B4-BE49-F238E27FC236}">
                  <a16:creationId xmlns:a16="http://schemas.microsoft.com/office/drawing/2014/main" id="{9FA6E7D4-E9AF-D169-1FE7-3F39F8956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45146" y="618326"/>
              <a:ext cx="3077004" cy="6103148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5F121C4-EFE8-7C27-3308-D4343E4DD905}"/>
                </a:ext>
              </a:extLst>
            </p:cNvPr>
            <p:cNvGrpSpPr/>
            <p:nvPr/>
          </p:nvGrpSpPr>
          <p:grpSpPr>
            <a:xfrm>
              <a:off x="9160002" y="5420345"/>
              <a:ext cx="2920954" cy="1230379"/>
              <a:chOff x="8813800" y="3234970"/>
              <a:chExt cx="3022007" cy="1295790"/>
            </a:xfrm>
          </p:grpSpPr>
          <p:sp>
            <p:nvSpPr>
              <p:cNvPr id="4" name="Rounded Rectangle 3">
                <a:extLst>
                  <a:ext uri="{FF2B5EF4-FFF2-40B4-BE49-F238E27FC236}">
                    <a16:creationId xmlns:a16="http://schemas.microsoft.com/office/drawing/2014/main" id="{2B5A0807-A3A2-462C-4DA7-26325A0D1024}"/>
                  </a:ext>
                </a:extLst>
              </p:cNvPr>
              <p:cNvSpPr/>
              <p:nvPr/>
            </p:nvSpPr>
            <p:spPr>
              <a:xfrm>
                <a:off x="8813800" y="3234970"/>
                <a:ext cx="2971800" cy="330200"/>
              </a:xfrm>
              <a:prstGeom prst="roundRect">
                <a:avLst/>
              </a:prstGeom>
              <a:noFill/>
              <a:ln w="57150" cap="flat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5" name="Rounded Rectangle 4">
                <a:extLst>
                  <a:ext uri="{FF2B5EF4-FFF2-40B4-BE49-F238E27FC236}">
                    <a16:creationId xmlns:a16="http://schemas.microsoft.com/office/drawing/2014/main" id="{F65ED46E-0846-0E64-220D-D74191114DF8}"/>
                  </a:ext>
                </a:extLst>
              </p:cNvPr>
              <p:cNvSpPr/>
              <p:nvPr/>
            </p:nvSpPr>
            <p:spPr>
              <a:xfrm>
                <a:off x="11469326" y="4073560"/>
                <a:ext cx="366481" cy="457200"/>
              </a:xfrm>
              <a:prstGeom prst="roundRect">
                <a:avLst/>
              </a:prstGeom>
              <a:noFill/>
              <a:ln w="57150" cap="flat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n-lt"/>
                  <a:ea typeface="+mn-ea"/>
                  <a:cs typeface="+mn-cs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27118982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24731-617F-A0B5-8BB0-9E0D35386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itle 1">
            <a:extLst>
              <a:ext uri="{FF2B5EF4-FFF2-40B4-BE49-F238E27FC236}">
                <a16:creationId xmlns:a16="http://schemas.microsoft.com/office/drawing/2014/main" id="{6C381827-BB69-F03E-2C21-A6C7B36982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dirty="0"/>
              <a:t>Prepping an Applicant: </a:t>
            </a: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Finalize</a:t>
            </a:r>
            <a:endParaRPr dirty="0"/>
          </a:p>
        </p:txBody>
      </p:sp>
      <p:sp>
        <p:nvSpPr>
          <p:cNvPr id="99" name="Content Placeholder 2">
            <a:extLst>
              <a:ext uri="{FF2B5EF4-FFF2-40B4-BE49-F238E27FC236}">
                <a16:creationId xmlns:a16="http://schemas.microsoft.com/office/drawing/2014/main" id="{F893B806-EF9F-9BAF-A724-D0B469DBEC1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spcBef>
                <a:spcPts val="2200"/>
              </a:spcBef>
              <a:defRPr b="1"/>
            </a:pPr>
            <a:r>
              <a:rPr lang="en-US" dirty="0">
                <a:solidFill>
                  <a:srgbClr val="215F9A"/>
                </a:solidFill>
              </a:rPr>
              <a:t>Do you have any questions for us?</a:t>
            </a:r>
          </a:p>
          <a:p>
            <a:pPr>
              <a:spcBef>
                <a:spcPts val="2200"/>
              </a:spcBef>
              <a:defRPr b="1"/>
            </a:pPr>
            <a:r>
              <a:rPr lang="en-US" b="1" dirty="0">
                <a:solidFill>
                  <a:schemeClr val="tx1"/>
                </a:solidFill>
              </a:rPr>
              <a:t>Tell them they will receive an invite to a breakout room</a:t>
            </a:r>
          </a:p>
          <a:p>
            <a:pPr lvl="1">
              <a:spcBef>
                <a:spcPts val="600"/>
              </a:spcBef>
              <a:defRPr b="1"/>
            </a:pPr>
            <a:r>
              <a:rPr lang="en-US" sz="2400" b="0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 zoom co-host will send an invite</a:t>
            </a:r>
          </a:p>
          <a:p>
            <a:pPr>
              <a:spcBef>
                <a:spcPts val="2200"/>
              </a:spcBef>
              <a:defRPr b="1"/>
            </a:pPr>
            <a:r>
              <a:rPr lang="en-US" b="1" dirty="0">
                <a:solidFill>
                  <a:srgbClr val="215F9A"/>
                </a:solidFill>
              </a:rPr>
              <a:t>We’re going to get our team together, and they will join you there in just a couple of moments</a:t>
            </a:r>
            <a:endParaRPr b="1" dirty="0">
              <a:solidFill>
                <a:srgbClr val="215F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41324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Custom 3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432FF"/>
      </a:hlink>
      <a:folHlink>
        <a:srgbClr val="0432FF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67318</TotalTime>
  <Words>4148</Words>
  <Application>Microsoft Macintosh PowerPoint</Application>
  <PresentationFormat>Widescreen</PresentationFormat>
  <Paragraphs>490</Paragraphs>
  <Slides>70</Slides>
  <Notes>47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6" baseType="lpstr">
      <vt:lpstr>Aptos</vt:lpstr>
      <vt:lpstr>Aptos Display</vt:lpstr>
      <vt:lpstr>Aptos Narrow</vt:lpstr>
      <vt:lpstr>Arial</vt:lpstr>
      <vt:lpstr>Consolas</vt:lpstr>
      <vt:lpstr>Office Theme</vt:lpstr>
      <vt:lpstr>Exam Lead Process</vt:lpstr>
      <vt:lpstr>Sections</vt:lpstr>
      <vt:lpstr>Prepping an Applicant</vt:lpstr>
      <vt:lpstr>Prepping an Applicant: Welcome!</vt:lpstr>
      <vt:lpstr>Prepping an Applicant: ID</vt:lpstr>
      <vt:lpstr>Prepping an Applicant: Second Device</vt:lpstr>
      <vt:lpstr>Disabling iPhone Audio</vt:lpstr>
      <vt:lpstr>Disabling Android Audio</vt:lpstr>
      <vt:lpstr>Prepping an Applicant: Finalize</vt:lpstr>
      <vt:lpstr>Leading the Exam</vt:lpstr>
      <vt:lpstr>Check ID</vt:lpstr>
      <vt:lpstr>Recording</vt:lpstr>
      <vt:lpstr>Check Wearables</vt:lpstr>
      <vt:lpstr>Room Scan</vt:lpstr>
      <vt:lpstr>Prop Up 2nd Device</vt:lpstr>
      <vt:lpstr>If No Second Device (Rare)</vt:lpstr>
      <vt:lpstr>What type of device?</vt:lpstr>
      <vt:lpstr>ChromeBook: Start Sharing</vt:lpstr>
      <vt:lpstr>ChromeBook: Desktops and Apps</vt:lpstr>
      <vt:lpstr>iPhone/iPad: Start Sharing </vt:lpstr>
      <vt:lpstr>iPhone/iPad: Apple Intelligence</vt:lpstr>
      <vt:lpstr>iPhone/iPad: Apps &amp; Mirroring</vt:lpstr>
      <vt:lpstr>Mac: Start Sharing</vt:lpstr>
      <vt:lpstr>Mac: Apple Intelligence</vt:lpstr>
      <vt:lpstr>Mac: Running Apps</vt:lpstr>
      <vt:lpstr>Mac: Screen Mirroring and Desktops</vt:lpstr>
      <vt:lpstr>Android: Get Oriented (optional)</vt:lpstr>
      <vt:lpstr>Android: Start Sharing (1/2)</vt:lpstr>
      <vt:lpstr>Android: Start Sharing (2/2)</vt:lpstr>
      <vt:lpstr>Android: Terminate Other Apps</vt:lpstr>
      <vt:lpstr>Android: Split Screen (1/2)</vt:lpstr>
      <vt:lpstr>Android: Split Screen (2/2)</vt:lpstr>
      <vt:lpstr>Linux: Start Sharing</vt:lpstr>
      <vt:lpstr>Linux – From the UI</vt:lpstr>
      <vt:lpstr>Linux – Multiple Displays</vt:lpstr>
      <vt:lpstr>Linux – Multiple Desktops</vt:lpstr>
      <vt:lpstr>Linux – Multiple Desktop hot-keys</vt:lpstr>
      <vt:lpstr>Linux – From a Terminal</vt:lpstr>
      <vt:lpstr>Windows: Start Sharing</vt:lpstr>
      <vt:lpstr>Windows: Hidden Apps</vt:lpstr>
      <vt:lpstr>Windows: Displays &amp; Desktops</vt:lpstr>
      <vt:lpstr>Browser Setup</vt:lpstr>
      <vt:lpstr>Enter the exam</vt:lpstr>
      <vt:lpstr>Check Info and Launch Exam</vt:lpstr>
      <vt:lpstr>Explain the exam UI / Process</vt:lpstr>
      <vt:lpstr>Ask them to start</vt:lpstr>
      <vt:lpstr>After the exam</vt:lpstr>
      <vt:lpstr>Fell short by a lot</vt:lpstr>
      <vt:lpstr>Fell short by a little</vt:lpstr>
      <vt:lpstr>Leave after falling short</vt:lpstr>
      <vt:lpstr>Passed the exam</vt:lpstr>
      <vt:lpstr>Wants to take next exam</vt:lpstr>
      <vt:lpstr>Start the paperwork</vt:lpstr>
      <vt:lpstr>CSCE</vt:lpstr>
      <vt:lpstr>More Signatures</vt:lpstr>
      <vt:lpstr>Final Instructions: Technician</vt:lpstr>
      <vt:lpstr>Final Instructions: General / Extra</vt:lpstr>
      <vt:lpstr>Leaving the meeting</vt:lpstr>
      <vt:lpstr>Finalize</vt:lpstr>
      <vt:lpstr>Exiting an Applicant</vt:lpstr>
      <vt:lpstr>Exiting an Applicant: Options</vt:lpstr>
      <vt:lpstr>Exiting: Initial Exam</vt:lpstr>
      <vt:lpstr>Exiting: Upgrade (changing callsign)</vt:lpstr>
      <vt:lpstr>Exiting: Upgrade (keeping callsign)</vt:lpstr>
      <vt:lpstr>General Notes</vt:lpstr>
      <vt:lpstr>General Notes and Reminders</vt:lpstr>
      <vt:lpstr>Recording</vt:lpstr>
      <vt:lpstr>Three options to stop 2nd Device audio</vt:lpstr>
      <vt:lpstr>Stopping Audio on the 2nd Device</vt:lpstr>
      <vt:lpstr>Stopping Audio Before it Starts (iPhone)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Lead Process</dc:title>
  <cp:lastModifiedBy>Joe Pasqua</cp:lastModifiedBy>
  <cp:revision>260</cp:revision>
  <dcterms:modified xsi:type="dcterms:W3CDTF">2025-12-30T17:36:21Z</dcterms:modified>
</cp:coreProperties>
</file>